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21.xml" ContentType="application/vnd.openxmlformats-officedocument.presentationml.notesSlide+xml"/>
  <Override PartName="/ppt/charts/chart3.xml" ContentType="application/vnd.openxmlformats-officedocument.drawingml.chart+xml"/>
  <Override PartName="/ppt/drawings/drawing3.xml" ContentType="application/vnd.openxmlformats-officedocument.drawingml.chartshapes+xml"/>
  <Override PartName="/ppt/charts/chart4.xml" ContentType="application/vnd.openxmlformats-officedocument.drawingml.chart+xml"/>
  <Override PartName="/ppt/drawings/drawing4.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5" r:id="rId4"/>
    <p:sldMasterId id="2147483710" r:id="rId5"/>
    <p:sldMasterId id="2147483760" r:id="rId6"/>
    <p:sldMasterId id="2147483772" r:id="rId7"/>
    <p:sldMasterId id="2147483784" r:id="rId8"/>
  </p:sldMasterIdLst>
  <p:notesMasterIdLst>
    <p:notesMasterId r:id="rId43"/>
  </p:notesMasterIdLst>
  <p:handoutMasterIdLst>
    <p:handoutMasterId r:id="rId44"/>
  </p:handoutMasterIdLst>
  <p:sldIdLst>
    <p:sldId id="402" r:id="rId9"/>
    <p:sldId id="535" r:id="rId10"/>
    <p:sldId id="446" r:id="rId11"/>
    <p:sldId id="536" r:id="rId12"/>
    <p:sldId id="456" r:id="rId13"/>
    <p:sldId id="534" r:id="rId14"/>
    <p:sldId id="447" r:id="rId15"/>
    <p:sldId id="448" r:id="rId16"/>
    <p:sldId id="449" r:id="rId17"/>
    <p:sldId id="450" r:id="rId18"/>
    <p:sldId id="452" r:id="rId19"/>
    <p:sldId id="453" r:id="rId20"/>
    <p:sldId id="454" r:id="rId21"/>
    <p:sldId id="455" r:id="rId22"/>
    <p:sldId id="523" r:id="rId23"/>
    <p:sldId id="524" r:id="rId24"/>
    <p:sldId id="525" r:id="rId25"/>
    <p:sldId id="526" r:id="rId26"/>
    <p:sldId id="527" r:id="rId27"/>
    <p:sldId id="528" r:id="rId28"/>
    <p:sldId id="529" r:id="rId29"/>
    <p:sldId id="530" r:id="rId30"/>
    <p:sldId id="531" r:id="rId31"/>
    <p:sldId id="532" r:id="rId32"/>
    <p:sldId id="521" r:id="rId33"/>
    <p:sldId id="533" r:id="rId34"/>
    <p:sldId id="520" r:id="rId35"/>
    <p:sldId id="517" r:id="rId36"/>
    <p:sldId id="518" r:id="rId37"/>
    <p:sldId id="519" r:id="rId38"/>
    <p:sldId id="434" r:id="rId39"/>
    <p:sldId id="515" r:id="rId40"/>
    <p:sldId id="375" r:id="rId41"/>
    <p:sldId id="376" r:id="rId42"/>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4" userDrawn="1">
          <p15:clr>
            <a:srgbClr val="A4A3A4"/>
          </p15:clr>
        </p15:guide>
        <p15:guide id="2" pos="2201" userDrawn="1">
          <p15:clr>
            <a:srgbClr val="A4A3A4"/>
          </p15:clr>
        </p15:guide>
        <p15:guide id="3" pos="2152" userDrawn="1">
          <p15:clr>
            <a:srgbClr val="A4A3A4"/>
          </p15:clr>
        </p15:guide>
        <p15:guide id="4" orient="horz" pos="2928" userDrawn="1">
          <p15:clr>
            <a:srgbClr val="A4A3A4"/>
          </p15:clr>
        </p15:guide>
        <p15:guide id="5" pos="2208" userDrawn="1">
          <p15:clr>
            <a:srgbClr val="A4A3A4"/>
          </p15:clr>
        </p15:guide>
        <p15:guide id="6" pos="216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AC0"/>
    <a:srgbClr val="009242"/>
    <a:srgbClr val="54B7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4796" autoAdjust="0"/>
  </p:normalViewPr>
  <p:slideViewPr>
    <p:cSldViewPr snapToGrid="0">
      <p:cViewPr varScale="1">
        <p:scale>
          <a:sx n="76" d="100"/>
          <a:sy n="76" d="100"/>
        </p:scale>
        <p:origin x="928" y="64"/>
      </p:cViewPr>
      <p:guideLst>
        <p:guide orient="horz" pos="2160"/>
        <p:guide pos="2880"/>
      </p:guideLst>
    </p:cSldViewPr>
  </p:slideViewPr>
  <p:notesTextViewPr>
    <p:cViewPr>
      <p:scale>
        <a:sx n="3" d="2"/>
        <a:sy n="3" d="2"/>
      </p:scale>
      <p:origin x="0" y="0"/>
    </p:cViewPr>
  </p:notesTextViewPr>
  <p:sorterViewPr>
    <p:cViewPr varScale="1">
      <p:scale>
        <a:sx n="1" d="1"/>
        <a:sy n="1" d="1"/>
      </p:scale>
      <p:origin x="0" y="-9044"/>
    </p:cViewPr>
  </p:sorterViewPr>
  <p:notesViewPr>
    <p:cSldViewPr snapToGrid="0">
      <p:cViewPr varScale="1">
        <p:scale>
          <a:sx n="57" d="100"/>
          <a:sy n="57" d="100"/>
        </p:scale>
        <p:origin x="2488" y="44"/>
      </p:cViewPr>
      <p:guideLst>
        <p:guide orient="horz" pos="2924"/>
        <p:guide pos="2201"/>
        <p:guide pos="2152"/>
        <p:guide orient="horz" pos="2928"/>
        <p:guide pos="2208"/>
        <p:guide pos="216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notesMaster" Target="notesMasters/notesMaster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0"/>
    </c:view3D>
    <c:floor>
      <c:thickness val="0"/>
    </c:floor>
    <c:sideWall>
      <c:thickness val="0"/>
    </c:sideWall>
    <c:backWall>
      <c:thickness val="0"/>
    </c:backWall>
    <c:plotArea>
      <c:layout/>
      <c:bar3DChart>
        <c:barDir val="col"/>
        <c:grouping val="percentStacked"/>
        <c:varyColors val="0"/>
        <c:ser>
          <c:idx val="0"/>
          <c:order val="0"/>
          <c:tx>
            <c:strRef>
              <c:f>Sheet1!$B$1</c:f>
              <c:strCache>
                <c:ptCount val="1"/>
                <c:pt idx="0">
                  <c:v>Good</c:v>
                </c:pt>
              </c:strCache>
            </c:strRef>
          </c:tx>
          <c:spPr>
            <a:solidFill>
              <a:srgbClr val="00B050"/>
            </a:solidFill>
          </c:spPr>
          <c:invertIfNegative val="0"/>
          <c:cat>
            <c:strRef>
              <c:f>Sheet1!$A$2:$A$3</c:f>
              <c:strCache>
                <c:ptCount val="2"/>
                <c:pt idx="0">
                  <c:v>Current Condition</c:v>
                </c:pt>
                <c:pt idx="1">
                  <c:v>2027 Condition</c:v>
                </c:pt>
              </c:strCache>
            </c:strRef>
          </c:cat>
          <c:val>
            <c:numRef>
              <c:f>Sheet1!$B$2:$B$3</c:f>
              <c:numCache>
                <c:formatCode>General</c:formatCode>
                <c:ptCount val="2"/>
                <c:pt idx="0">
                  <c:v>18</c:v>
                </c:pt>
                <c:pt idx="1">
                  <c:v>26</c:v>
                </c:pt>
              </c:numCache>
            </c:numRef>
          </c:val>
          <c:extLst>
            <c:ext xmlns:c16="http://schemas.microsoft.com/office/drawing/2014/chart" uri="{C3380CC4-5D6E-409C-BE32-E72D297353CC}">
              <c16:uniqueId val="{00000000-4286-44F4-8C1C-B6B1508C30C8}"/>
            </c:ext>
          </c:extLst>
        </c:ser>
        <c:ser>
          <c:idx val="1"/>
          <c:order val="1"/>
          <c:tx>
            <c:strRef>
              <c:f>Sheet1!$C$1</c:f>
              <c:strCache>
                <c:ptCount val="1"/>
                <c:pt idx="0">
                  <c:v>Fair</c:v>
                </c:pt>
              </c:strCache>
            </c:strRef>
          </c:tx>
          <c:spPr>
            <a:solidFill>
              <a:srgbClr val="FFFF00"/>
            </a:solidFill>
          </c:spPr>
          <c:invertIfNegative val="0"/>
          <c:cat>
            <c:strRef>
              <c:f>Sheet1!$A$2:$A$3</c:f>
              <c:strCache>
                <c:ptCount val="2"/>
                <c:pt idx="0">
                  <c:v>Current Condition</c:v>
                </c:pt>
                <c:pt idx="1">
                  <c:v>2027 Condition</c:v>
                </c:pt>
              </c:strCache>
            </c:strRef>
          </c:cat>
          <c:val>
            <c:numRef>
              <c:f>Sheet1!$C$2:$C$3</c:f>
              <c:numCache>
                <c:formatCode>General</c:formatCode>
                <c:ptCount val="2"/>
                <c:pt idx="0">
                  <c:v>58</c:v>
                </c:pt>
                <c:pt idx="1">
                  <c:v>46</c:v>
                </c:pt>
              </c:numCache>
            </c:numRef>
          </c:val>
          <c:extLst>
            <c:ext xmlns:c16="http://schemas.microsoft.com/office/drawing/2014/chart" uri="{C3380CC4-5D6E-409C-BE32-E72D297353CC}">
              <c16:uniqueId val="{00000001-4286-44F4-8C1C-B6B1508C30C8}"/>
            </c:ext>
          </c:extLst>
        </c:ser>
        <c:ser>
          <c:idx val="2"/>
          <c:order val="2"/>
          <c:tx>
            <c:strRef>
              <c:f>Sheet1!$D$1</c:f>
              <c:strCache>
                <c:ptCount val="1"/>
                <c:pt idx="0">
                  <c:v>Poor</c:v>
                </c:pt>
              </c:strCache>
            </c:strRef>
          </c:tx>
          <c:spPr>
            <a:solidFill>
              <a:srgbClr val="FF0000"/>
            </a:solidFill>
          </c:spPr>
          <c:invertIfNegative val="0"/>
          <c:cat>
            <c:strRef>
              <c:f>Sheet1!$A$2:$A$3</c:f>
              <c:strCache>
                <c:ptCount val="2"/>
                <c:pt idx="0">
                  <c:v>Current Condition</c:v>
                </c:pt>
                <c:pt idx="1">
                  <c:v>2027 Condition</c:v>
                </c:pt>
              </c:strCache>
            </c:strRef>
          </c:cat>
          <c:val>
            <c:numRef>
              <c:f>Sheet1!$D$2:$D$3</c:f>
              <c:numCache>
                <c:formatCode>General</c:formatCode>
                <c:ptCount val="2"/>
                <c:pt idx="0">
                  <c:v>24</c:v>
                </c:pt>
                <c:pt idx="1">
                  <c:v>28</c:v>
                </c:pt>
              </c:numCache>
            </c:numRef>
          </c:val>
          <c:extLst>
            <c:ext xmlns:c16="http://schemas.microsoft.com/office/drawing/2014/chart" uri="{C3380CC4-5D6E-409C-BE32-E72D297353CC}">
              <c16:uniqueId val="{00000002-4286-44F4-8C1C-B6B1508C30C8}"/>
            </c:ext>
          </c:extLst>
        </c:ser>
        <c:dLbls>
          <c:showLegendKey val="0"/>
          <c:showVal val="0"/>
          <c:showCatName val="0"/>
          <c:showSerName val="0"/>
          <c:showPercent val="0"/>
          <c:showBubbleSize val="0"/>
        </c:dLbls>
        <c:gapWidth val="150"/>
        <c:shape val="box"/>
        <c:axId val="129653760"/>
        <c:axId val="129655552"/>
        <c:axId val="0"/>
      </c:bar3DChart>
      <c:catAx>
        <c:axId val="129653760"/>
        <c:scaling>
          <c:orientation val="minMax"/>
        </c:scaling>
        <c:delete val="1"/>
        <c:axPos val="b"/>
        <c:numFmt formatCode="General" sourceLinked="0"/>
        <c:majorTickMark val="out"/>
        <c:minorTickMark val="none"/>
        <c:tickLblPos val="nextTo"/>
        <c:crossAx val="129655552"/>
        <c:crosses val="autoZero"/>
        <c:auto val="1"/>
        <c:lblAlgn val="ctr"/>
        <c:lblOffset val="100"/>
        <c:noMultiLvlLbl val="0"/>
      </c:catAx>
      <c:valAx>
        <c:axId val="129655552"/>
        <c:scaling>
          <c:orientation val="minMax"/>
        </c:scaling>
        <c:delete val="0"/>
        <c:axPos val="l"/>
        <c:majorGridlines/>
        <c:numFmt formatCode="0%" sourceLinked="1"/>
        <c:majorTickMark val="out"/>
        <c:minorTickMark val="none"/>
        <c:tickLblPos val="nextTo"/>
        <c:crossAx val="129653760"/>
        <c:crosses val="autoZero"/>
        <c:crossBetween val="between"/>
      </c:valAx>
    </c:plotArea>
    <c:legend>
      <c:legendPos val="r"/>
      <c:layout>
        <c:manualLayout>
          <c:xMode val="edge"/>
          <c:yMode val="edge"/>
          <c:x val="0.81258182470780904"/>
          <c:y val="0.32763455704400585"/>
          <c:w val="0.15180563967965544"/>
          <c:h val="0.21486058560861709"/>
        </c:manualLayout>
      </c:layout>
      <c:overlay val="0"/>
      <c:txPr>
        <a:bodyPr/>
        <a:lstStyle/>
        <a:p>
          <a:pPr>
            <a:defRPr sz="2400"/>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692943197925998E-2"/>
          <c:y val="5.295211574162987E-2"/>
          <c:w val="0.9236838113246334"/>
          <c:h val="0.80106241765867114"/>
        </c:manualLayout>
      </c:layout>
      <c:lineChart>
        <c:grouping val="standard"/>
        <c:varyColors val="0"/>
        <c:ser>
          <c:idx val="2"/>
          <c:order val="0"/>
          <c:tx>
            <c:strRef>
              <c:f>DATA!$B$3</c:f>
              <c:strCache>
                <c:ptCount val="1"/>
                <c:pt idx="0">
                  <c:v>General Revenue</c:v>
                </c:pt>
              </c:strCache>
            </c:strRef>
          </c:tx>
          <c:spPr>
            <a:ln w="50800">
              <a:solidFill>
                <a:srgbClr val="000080"/>
              </a:solidFill>
              <a:prstDash val="solid"/>
            </a:ln>
          </c:spPr>
          <c:marker>
            <c:symbol val="none"/>
          </c:marker>
          <c:cat>
            <c:numRef>
              <c:f>DATA!$A$9:$A$45</c:f>
              <c:numCache>
                <c:formatCode>General</c:formatCode>
                <c:ptCount val="37"/>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numCache>
            </c:numRef>
          </c:cat>
          <c:val>
            <c:numRef>
              <c:f>DATA!$B$9:$B$45</c:f>
              <c:numCache>
                <c:formatCode>"$"#,##0.000</c:formatCode>
                <c:ptCount val="37"/>
                <c:pt idx="0">
                  <c:v>0.96299999999999997</c:v>
                </c:pt>
                <c:pt idx="1">
                  <c:v>1.0049999999999999</c:v>
                </c:pt>
                <c:pt idx="2">
                  <c:v>1.0860000000000001</c:v>
                </c:pt>
                <c:pt idx="3">
                  <c:v>1.147</c:v>
                </c:pt>
                <c:pt idx="4">
                  <c:v>1.359</c:v>
                </c:pt>
                <c:pt idx="5">
                  <c:v>1.556</c:v>
                </c:pt>
                <c:pt idx="6">
                  <c:v>1.589</c:v>
                </c:pt>
                <c:pt idx="7">
                  <c:v>1.6719999999999999</c:v>
                </c:pt>
                <c:pt idx="8">
                  <c:v>1.7909999999999999</c:v>
                </c:pt>
                <c:pt idx="9">
                  <c:v>1.907</c:v>
                </c:pt>
                <c:pt idx="10">
                  <c:v>2.0110000000000001</c:v>
                </c:pt>
                <c:pt idx="11">
                  <c:v>2.11</c:v>
                </c:pt>
                <c:pt idx="12">
                  <c:v>2.2749999999999999</c:v>
                </c:pt>
                <c:pt idx="13">
                  <c:v>2.4990000000000001</c:v>
                </c:pt>
                <c:pt idx="14">
                  <c:v>2.702</c:v>
                </c:pt>
                <c:pt idx="15">
                  <c:v>2.907</c:v>
                </c:pt>
                <c:pt idx="16">
                  <c:v>3.1520000000000001</c:v>
                </c:pt>
                <c:pt idx="17">
                  <c:v>3.33</c:v>
                </c:pt>
                <c:pt idx="18">
                  <c:v>3.5459999999999998</c:v>
                </c:pt>
                <c:pt idx="19">
                  <c:v>3.6920000000000002</c:v>
                </c:pt>
                <c:pt idx="20">
                  <c:v>3.851</c:v>
                </c:pt>
                <c:pt idx="21">
                  <c:v>3.9780000000000002</c:v>
                </c:pt>
                <c:pt idx="22">
                  <c:v>3.9430000000000001</c:v>
                </c:pt>
                <c:pt idx="23">
                  <c:v>4.0430000000000001</c:v>
                </c:pt>
                <c:pt idx="24">
                  <c:v>4.335</c:v>
                </c:pt>
                <c:pt idx="25">
                  <c:v>4.7300000000000004</c:v>
                </c:pt>
                <c:pt idx="26">
                  <c:v>5.141</c:v>
                </c:pt>
                <c:pt idx="27">
                  <c:v>5.44</c:v>
                </c:pt>
                <c:pt idx="28">
                  <c:v>5.5750000000000002</c:v>
                </c:pt>
                <c:pt idx="29">
                  <c:v>5.5609999999999999</c:v>
                </c:pt>
                <c:pt idx="30">
                  <c:v>5.43</c:v>
                </c:pt>
                <c:pt idx="31">
                  <c:v>5.6719999999999997</c:v>
                </c:pt>
                <c:pt idx="32">
                  <c:v>5.74</c:v>
                </c:pt>
                <c:pt idx="33">
                  <c:v>5.9320000000000004</c:v>
                </c:pt>
                <c:pt idx="34">
                  <c:v>6.3339999999999996</c:v>
                </c:pt>
                <c:pt idx="35">
                  <c:v>6.4710000000000001</c:v>
                </c:pt>
                <c:pt idx="36">
                  <c:v>6.4509999999999996</c:v>
                </c:pt>
              </c:numCache>
            </c:numRef>
          </c:val>
          <c:smooth val="0"/>
          <c:extLst>
            <c:ext xmlns:c16="http://schemas.microsoft.com/office/drawing/2014/chart" uri="{C3380CC4-5D6E-409C-BE32-E72D297353CC}">
              <c16:uniqueId val="{00000000-DD16-4DEF-8FBF-1E7FB6ADBFAB}"/>
            </c:ext>
          </c:extLst>
        </c:ser>
        <c:ser>
          <c:idx val="0"/>
          <c:order val="1"/>
          <c:tx>
            <c:strRef>
              <c:f>DATA!$C$3</c:f>
              <c:strCache>
                <c:ptCount val="1"/>
                <c:pt idx="0">
                  <c:v>Net Highway Revenue</c:v>
                </c:pt>
              </c:strCache>
            </c:strRef>
          </c:tx>
          <c:spPr>
            <a:ln w="50800" cap="flat">
              <a:solidFill>
                <a:srgbClr val="00B0F0"/>
              </a:solidFill>
              <a:prstDash val="solid"/>
            </a:ln>
          </c:spPr>
          <c:marker>
            <c:symbol val="none"/>
          </c:marker>
          <c:cat>
            <c:numRef>
              <c:f>DATA!$A$9:$A$45</c:f>
              <c:numCache>
                <c:formatCode>General</c:formatCode>
                <c:ptCount val="37"/>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numCache>
            </c:numRef>
          </c:cat>
          <c:val>
            <c:numRef>
              <c:f>DATA!$C$9:$C$45</c:f>
              <c:numCache>
                <c:formatCode>"$"#,##0.000</c:formatCode>
                <c:ptCount val="37"/>
                <c:pt idx="0">
                  <c:v>0.13900000000000001</c:v>
                </c:pt>
                <c:pt idx="1">
                  <c:v>0.13700000000000001</c:v>
                </c:pt>
                <c:pt idx="2">
                  <c:v>0.13400000000000001</c:v>
                </c:pt>
                <c:pt idx="3">
                  <c:v>0.13500000000000001</c:v>
                </c:pt>
                <c:pt idx="4">
                  <c:v>0.158</c:v>
                </c:pt>
                <c:pt idx="5">
                  <c:v>0.17199999999999999</c:v>
                </c:pt>
                <c:pt idx="6">
                  <c:v>0.19800000000000001</c:v>
                </c:pt>
                <c:pt idx="7">
                  <c:v>0.20399999999999999</c:v>
                </c:pt>
                <c:pt idx="8">
                  <c:v>0.20200000000000001</c:v>
                </c:pt>
                <c:pt idx="9">
                  <c:v>0.214</c:v>
                </c:pt>
                <c:pt idx="10">
                  <c:v>0.19800000000000001</c:v>
                </c:pt>
                <c:pt idx="11">
                  <c:v>0.19900000000000001</c:v>
                </c:pt>
                <c:pt idx="12">
                  <c:v>0.28499999999999998</c:v>
                </c:pt>
                <c:pt idx="13">
                  <c:v>0.26300000000000001</c:v>
                </c:pt>
                <c:pt idx="14">
                  <c:v>0.27800000000000002</c:v>
                </c:pt>
                <c:pt idx="15">
                  <c:v>0.28999999999999998</c:v>
                </c:pt>
                <c:pt idx="16">
                  <c:v>0.29699999999999999</c:v>
                </c:pt>
                <c:pt idx="17">
                  <c:v>0.309</c:v>
                </c:pt>
                <c:pt idx="18">
                  <c:v>0.309</c:v>
                </c:pt>
                <c:pt idx="19">
                  <c:v>0.32600000000000001</c:v>
                </c:pt>
                <c:pt idx="20">
                  <c:v>0.35499999999999998</c:v>
                </c:pt>
                <c:pt idx="21">
                  <c:v>0.35799999999999998</c:v>
                </c:pt>
                <c:pt idx="22">
                  <c:v>0.36199999999999999</c:v>
                </c:pt>
                <c:pt idx="23">
                  <c:v>0.376</c:v>
                </c:pt>
                <c:pt idx="24">
                  <c:v>0.377</c:v>
                </c:pt>
                <c:pt idx="25">
                  <c:v>0.38100000000000001</c:v>
                </c:pt>
                <c:pt idx="26">
                  <c:v>0.38800000000000001</c:v>
                </c:pt>
                <c:pt idx="27">
                  <c:v>0.39600000000000002</c:v>
                </c:pt>
                <c:pt idx="28">
                  <c:v>0.40400000000000003</c:v>
                </c:pt>
                <c:pt idx="29">
                  <c:v>0.40200000000000002</c:v>
                </c:pt>
                <c:pt idx="30">
                  <c:v>0.42499999999999999</c:v>
                </c:pt>
                <c:pt idx="31">
                  <c:v>0.436</c:v>
                </c:pt>
                <c:pt idx="32">
                  <c:v>0.434</c:v>
                </c:pt>
                <c:pt idx="33">
                  <c:v>0.41399999999999998</c:v>
                </c:pt>
                <c:pt idx="34">
                  <c:v>0.42499999999999999</c:v>
                </c:pt>
                <c:pt idx="35">
                  <c:v>0.435</c:v>
                </c:pt>
                <c:pt idx="36">
                  <c:v>0.42299999999999999</c:v>
                </c:pt>
              </c:numCache>
            </c:numRef>
          </c:val>
          <c:smooth val="0"/>
          <c:extLst>
            <c:ext xmlns:c16="http://schemas.microsoft.com/office/drawing/2014/chart" uri="{C3380CC4-5D6E-409C-BE32-E72D297353CC}">
              <c16:uniqueId val="{00000001-DD16-4DEF-8FBF-1E7FB6ADBFAB}"/>
            </c:ext>
          </c:extLst>
        </c:ser>
        <c:dLbls>
          <c:showLegendKey val="0"/>
          <c:showVal val="0"/>
          <c:showCatName val="0"/>
          <c:showSerName val="0"/>
          <c:showPercent val="0"/>
          <c:showBubbleSize val="0"/>
        </c:dLbls>
        <c:smooth val="0"/>
        <c:axId val="131963520"/>
        <c:axId val="131973888"/>
      </c:lineChart>
      <c:catAx>
        <c:axId val="131963520"/>
        <c:scaling>
          <c:orientation val="minMax"/>
        </c:scaling>
        <c:delete val="0"/>
        <c:axPos val="b"/>
        <c:title>
          <c:tx>
            <c:rich>
              <a:bodyPr/>
              <a:lstStyle/>
              <a:p>
                <a:pPr>
                  <a:defRPr/>
                </a:pPr>
                <a:r>
                  <a:rPr lang="en-US"/>
                  <a:t>Fiscal Year</a:t>
                </a:r>
              </a:p>
            </c:rich>
          </c:tx>
          <c:layout>
            <c:manualLayout>
              <c:xMode val="edge"/>
              <c:yMode val="edge"/>
              <c:x val="0.45591851071303124"/>
              <c:y val="0.9279805352798054"/>
            </c:manualLayout>
          </c:layout>
          <c:overlay val="0"/>
          <c:spPr>
            <a:noFill/>
            <a:ln w="25400">
              <a:noFill/>
            </a:ln>
          </c:spPr>
        </c:title>
        <c:numFmt formatCode="General" sourceLinked="1"/>
        <c:majorTickMark val="out"/>
        <c:minorTickMark val="none"/>
        <c:tickLblPos val="low"/>
        <c:spPr>
          <a:ln w="19050">
            <a:solidFill>
              <a:schemeClr val="tx1">
                <a:lumMod val="65000"/>
                <a:lumOff val="35000"/>
              </a:schemeClr>
            </a:solidFill>
            <a:prstDash val="solid"/>
          </a:ln>
        </c:spPr>
        <c:txPr>
          <a:bodyPr rot="-2820000" vert="horz"/>
          <a:lstStyle/>
          <a:p>
            <a:pPr>
              <a:defRPr sz="1200">
                <a:latin typeface="Arial" panose="020B0604020202020204" pitchFamily="34" charset="0"/>
                <a:cs typeface="Arial" panose="020B0604020202020204" pitchFamily="34" charset="0"/>
              </a:defRPr>
            </a:pPr>
            <a:endParaRPr lang="en-US"/>
          </a:p>
        </c:txPr>
        <c:crossAx val="131973888"/>
        <c:crosses val="autoZero"/>
        <c:auto val="1"/>
        <c:lblAlgn val="ctr"/>
        <c:lblOffset val="100"/>
        <c:tickLblSkip val="8"/>
        <c:tickMarkSkip val="8"/>
        <c:noMultiLvlLbl val="0"/>
      </c:catAx>
      <c:valAx>
        <c:axId val="131973888"/>
        <c:scaling>
          <c:orientation val="minMax"/>
        </c:scaling>
        <c:delete val="0"/>
        <c:axPos val="l"/>
        <c:majorGridlines>
          <c:spPr>
            <a:ln w="9525">
              <a:solidFill>
                <a:schemeClr val="bg1">
                  <a:lumMod val="65000"/>
                  <a:alpha val="70000"/>
                </a:schemeClr>
              </a:solidFill>
              <a:prstDash val="dash"/>
            </a:ln>
          </c:spPr>
        </c:majorGridlines>
        <c:title>
          <c:tx>
            <c:rich>
              <a:bodyPr rot="0" vert="horz"/>
              <a:lstStyle/>
              <a:p>
                <a:pPr>
                  <a:defRPr/>
                </a:pPr>
                <a:r>
                  <a:rPr lang="en-US"/>
                  <a:t>Billions</a:t>
                </a:r>
              </a:p>
            </c:rich>
          </c:tx>
          <c:layout>
            <c:manualLayout>
              <c:xMode val="edge"/>
              <c:yMode val="edge"/>
              <c:x val="8.0727509320750474E-3"/>
              <c:y val="3.8870750912233468E-3"/>
            </c:manualLayout>
          </c:layout>
          <c:overlay val="0"/>
          <c:spPr>
            <a:noFill/>
            <a:ln w="25400">
              <a:noFill/>
            </a:ln>
          </c:spPr>
        </c:title>
        <c:numFmt formatCode="&quot;$&quot;#,##0.0" sourceLinked="0"/>
        <c:majorTickMark val="out"/>
        <c:minorTickMark val="none"/>
        <c:tickLblPos val="nextTo"/>
        <c:spPr>
          <a:ln w="19050">
            <a:solidFill>
              <a:schemeClr val="tx1">
                <a:lumMod val="65000"/>
                <a:lumOff val="35000"/>
              </a:schemeClr>
            </a:solidFill>
            <a:prstDash val="solid"/>
          </a:ln>
        </c:spPr>
        <c:txPr>
          <a:bodyPr rot="0" vert="horz"/>
          <a:lstStyle/>
          <a:p>
            <a:pPr>
              <a:defRPr/>
            </a:pPr>
            <a:endParaRPr lang="en-US"/>
          </a:p>
        </c:txPr>
        <c:crossAx val="131963520"/>
        <c:crosses val="autoZero"/>
        <c:crossBetween val="between"/>
        <c:majorUnit val="1"/>
        <c:minorUnit val="1"/>
      </c:valAx>
      <c:spPr>
        <a:noFill/>
        <a:ln w="12700">
          <a:noFill/>
          <a:prstDash val="solid"/>
        </a:ln>
      </c:spPr>
    </c:plotArea>
    <c:legend>
      <c:legendPos val="r"/>
      <c:layout>
        <c:manualLayout>
          <c:xMode val="edge"/>
          <c:yMode val="edge"/>
          <c:x val="7.5479819114151123E-2"/>
          <c:y val="5.5675692977402214E-2"/>
          <c:w val="0.259685588059128"/>
          <c:h val="0.10395973369182511"/>
        </c:manualLayout>
      </c:layout>
      <c:overlay val="0"/>
      <c:txPr>
        <a:bodyPr/>
        <a:lstStyle/>
        <a:p>
          <a:pPr>
            <a:defRPr sz="1400"/>
          </a:pPr>
          <a:endParaRPr lang="en-US"/>
        </a:p>
      </c:txPr>
    </c:legend>
    <c:plotVisOnly val="1"/>
    <c:dispBlanksAs val="gap"/>
    <c:showDLblsOverMax val="0"/>
  </c:chart>
  <c:spPr>
    <a:noFill/>
    <a:ln w="9525">
      <a:noFill/>
    </a:ln>
  </c:spPr>
  <c:txPr>
    <a:bodyPr/>
    <a:lstStyle/>
    <a:p>
      <a:pPr>
        <a:defRPr sz="1050" b="0" i="0" u="none" strike="noStrike" baseline="0">
          <a:solidFill>
            <a:schemeClr val="tx1"/>
          </a:solidFill>
          <a:latin typeface="Arial"/>
          <a:ea typeface="Arial"/>
          <a:cs typeface="Arial"/>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28932237000407E-2"/>
          <c:y val="0.16496350364963502"/>
          <c:w val="0.91921320688443975"/>
          <c:h val="0.68905109489051097"/>
        </c:manualLayout>
      </c:layout>
      <c:lineChart>
        <c:grouping val="standard"/>
        <c:varyColors val="0"/>
        <c:ser>
          <c:idx val="2"/>
          <c:order val="0"/>
          <c:tx>
            <c:strRef>
              <c:f>DATA!$B$3</c:f>
              <c:strCache>
                <c:ptCount val="1"/>
                <c:pt idx="0">
                  <c:v>General Revenue</c:v>
                </c:pt>
              </c:strCache>
            </c:strRef>
          </c:tx>
          <c:spPr>
            <a:ln w="50800">
              <a:solidFill>
                <a:srgbClr val="333399"/>
              </a:solidFill>
              <a:prstDash val="solid"/>
            </a:ln>
          </c:spPr>
          <c:marker>
            <c:symbol val="none"/>
          </c:marker>
          <c:cat>
            <c:numRef>
              <c:f>DATA!$A$9:$A$45</c:f>
              <c:numCache>
                <c:formatCode>General</c:formatCode>
                <c:ptCount val="37"/>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numCache>
            </c:numRef>
          </c:cat>
          <c:val>
            <c:numRef>
              <c:f>DATA!$B$9:$B$45</c:f>
              <c:numCache>
                <c:formatCode>"$"#,##0.000</c:formatCode>
                <c:ptCount val="37"/>
                <c:pt idx="0">
                  <c:v>0.96299999999999997</c:v>
                </c:pt>
                <c:pt idx="1">
                  <c:v>1.0049999999999999</c:v>
                </c:pt>
                <c:pt idx="2">
                  <c:v>1.0860000000000001</c:v>
                </c:pt>
                <c:pt idx="3">
                  <c:v>1.147</c:v>
                </c:pt>
                <c:pt idx="4">
                  <c:v>1.359</c:v>
                </c:pt>
                <c:pt idx="5">
                  <c:v>1.556</c:v>
                </c:pt>
                <c:pt idx="6">
                  <c:v>1.589</c:v>
                </c:pt>
                <c:pt idx="7">
                  <c:v>1.6719999999999999</c:v>
                </c:pt>
                <c:pt idx="8">
                  <c:v>1.7909999999999999</c:v>
                </c:pt>
                <c:pt idx="9">
                  <c:v>1.907</c:v>
                </c:pt>
                <c:pt idx="10">
                  <c:v>2.0110000000000001</c:v>
                </c:pt>
                <c:pt idx="11">
                  <c:v>2.11</c:v>
                </c:pt>
                <c:pt idx="12">
                  <c:v>2.2749999999999999</c:v>
                </c:pt>
                <c:pt idx="13">
                  <c:v>2.4990000000000001</c:v>
                </c:pt>
                <c:pt idx="14">
                  <c:v>2.702</c:v>
                </c:pt>
                <c:pt idx="15">
                  <c:v>2.907</c:v>
                </c:pt>
                <c:pt idx="16">
                  <c:v>3.1520000000000001</c:v>
                </c:pt>
                <c:pt idx="17">
                  <c:v>3.33</c:v>
                </c:pt>
                <c:pt idx="18">
                  <c:v>3.5459999999999998</c:v>
                </c:pt>
                <c:pt idx="19">
                  <c:v>3.6920000000000002</c:v>
                </c:pt>
                <c:pt idx="20">
                  <c:v>3.851</c:v>
                </c:pt>
                <c:pt idx="21">
                  <c:v>3.9780000000000002</c:v>
                </c:pt>
                <c:pt idx="22">
                  <c:v>3.9430000000000001</c:v>
                </c:pt>
                <c:pt idx="23">
                  <c:v>4.0430000000000001</c:v>
                </c:pt>
                <c:pt idx="24">
                  <c:v>4.335</c:v>
                </c:pt>
                <c:pt idx="25">
                  <c:v>4.7300000000000004</c:v>
                </c:pt>
                <c:pt idx="26">
                  <c:v>5.141</c:v>
                </c:pt>
                <c:pt idx="27">
                  <c:v>5.44</c:v>
                </c:pt>
                <c:pt idx="28">
                  <c:v>5.5750000000000002</c:v>
                </c:pt>
                <c:pt idx="29">
                  <c:v>5.5609999999999999</c:v>
                </c:pt>
                <c:pt idx="30">
                  <c:v>5.43</c:v>
                </c:pt>
                <c:pt idx="31">
                  <c:v>5.6719999999999997</c:v>
                </c:pt>
                <c:pt idx="32">
                  <c:v>5.74</c:v>
                </c:pt>
                <c:pt idx="33">
                  <c:v>5.9320000000000004</c:v>
                </c:pt>
                <c:pt idx="34">
                  <c:v>6.3339999999999996</c:v>
                </c:pt>
                <c:pt idx="35">
                  <c:v>6.4710000000000001</c:v>
                </c:pt>
                <c:pt idx="36">
                  <c:v>6.4509999999999996</c:v>
                </c:pt>
              </c:numCache>
            </c:numRef>
          </c:val>
          <c:smooth val="0"/>
          <c:extLst>
            <c:ext xmlns:c16="http://schemas.microsoft.com/office/drawing/2014/chart" uri="{C3380CC4-5D6E-409C-BE32-E72D297353CC}">
              <c16:uniqueId val="{00000000-FB1C-48E7-8C39-AC35768F9182}"/>
            </c:ext>
          </c:extLst>
        </c:ser>
        <c:ser>
          <c:idx val="0"/>
          <c:order val="1"/>
          <c:tx>
            <c:strRef>
              <c:f>DATA!$C$3</c:f>
              <c:strCache>
                <c:ptCount val="1"/>
                <c:pt idx="0">
                  <c:v>Highway Revenue</c:v>
                </c:pt>
              </c:strCache>
            </c:strRef>
          </c:tx>
          <c:spPr>
            <a:ln w="50800" cap="flat">
              <a:solidFill>
                <a:schemeClr val="accent5"/>
              </a:solidFill>
              <a:prstDash val="solid"/>
            </a:ln>
          </c:spPr>
          <c:marker>
            <c:symbol val="none"/>
          </c:marker>
          <c:cat>
            <c:numRef>
              <c:f>DATA!$A$9:$A$45</c:f>
              <c:numCache>
                <c:formatCode>General</c:formatCode>
                <c:ptCount val="37"/>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numCache>
            </c:numRef>
          </c:cat>
          <c:val>
            <c:numRef>
              <c:f>DATA!$C$9:$C$45</c:f>
              <c:numCache>
                <c:formatCode>"$"#,##0.000</c:formatCode>
                <c:ptCount val="37"/>
                <c:pt idx="0">
                  <c:v>0.13900000000000001</c:v>
                </c:pt>
                <c:pt idx="1">
                  <c:v>0.13700000000000001</c:v>
                </c:pt>
                <c:pt idx="2">
                  <c:v>0.13400000000000001</c:v>
                </c:pt>
                <c:pt idx="3">
                  <c:v>0.13500000000000001</c:v>
                </c:pt>
                <c:pt idx="4">
                  <c:v>0.158</c:v>
                </c:pt>
                <c:pt idx="5">
                  <c:v>0.17199999999999999</c:v>
                </c:pt>
                <c:pt idx="6">
                  <c:v>0.19800000000000001</c:v>
                </c:pt>
                <c:pt idx="7">
                  <c:v>0.20399999999999999</c:v>
                </c:pt>
                <c:pt idx="8">
                  <c:v>0.20200000000000001</c:v>
                </c:pt>
                <c:pt idx="9">
                  <c:v>0.214</c:v>
                </c:pt>
                <c:pt idx="10">
                  <c:v>0.19800000000000001</c:v>
                </c:pt>
                <c:pt idx="11">
                  <c:v>0.19900000000000001</c:v>
                </c:pt>
                <c:pt idx="12">
                  <c:v>0.28499999999999998</c:v>
                </c:pt>
                <c:pt idx="13">
                  <c:v>0.26300000000000001</c:v>
                </c:pt>
                <c:pt idx="14">
                  <c:v>0.27800000000000002</c:v>
                </c:pt>
                <c:pt idx="15">
                  <c:v>0.28999999999999998</c:v>
                </c:pt>
                <c:pt idx="16">
                  <c:v>0.29699999999999999</c:v>
                </c:pt>
                <c:pt idx="17">
                  <c:v>0.309</c:v>
                </c:pt>
                <c:pt idx="18">
                  <c:v>0.309</c:v>
                </c:pt>
                <c:pt idx="19">
                  <c:v>0.32600000000000001</c:v>
                </c:pt>
                <c:pt idx="20">
                  <c:v>0.35499999999999998</c:v>
                </c:pt>
                <c:pt idx="21">
                  <c:v>0.35799999999999998</c:v>
                </c:pt>
                <c:pt idx="22">
                  <c:v>0.36199999999999999</c:v>
                </c:pt>
                <c:pt idx="23">
                  <c:v>0.376</c:v>
                </c:pt>
                <c:pt idx="24">
                  <c:v>0.377</c:v>
                </c:pt>
                <c:pt idx="25">
                  <c:v>0.38100000000000001</c:v>
                </c:pt>
                <c:pt idx="26">
                  <c:v>0.38800000000000001</c:v>
                </c:pt>
                <c:pt idx="27">
                  <c:v>0.39600000000000002</c:v>
                </c:pt>
                <c:pt idx="28">
                  <c:v>0.40400000000000003</c:v>
                </c:pt>
                <c:pt idx="29">
                  <c:v>0.40200000000000002</c:v>
                </c:pt>
                <c:pt idx="30">
                  <c:v>0.42499999999999999</c:v>
                </c:pt>
                <c:pt idx="31">
                  <c:v>0.436</c:v>
                </c:pt>
                <c:pt idx="32">
                  <c:v>0.434</c:v>
                </c:pt>
                <c:pt idx="33">
                  <c:v>0.41399999999999998</c:v>
                </c:pt>
                <c:pt idx="34">
                  <c:v>0.42499999999999999</c:v>
                </c:pt>
                <c:pt idx="35">
                  <c:v>0.435</c:v>
                </c:pt>
                <c:pt idx="36">
                  <c:v>0.42299999999999999</c:v>
                </c:pt>
              </c:numCache>
            </c:numRef>
          </c:val>
          <c:smooth val="0"/>
          <c:extLst>
            <c:ext xmlns:c16="http://schemas.microsoft.com/office/drawing/2014/chart" uri="{C3380CC4-5D6E-409C-BE32-E72D297353CC}">
              <c16:uniqueId val="{00000001-FB1C-48E7-8C39-AC35768F9182}"/>
            </c:ext>
          </c:extLst>
        </c:ser>
        <c:ser>
          <c:idx val="1"/>
          <c:order val="2"/>
          <c:tx>
            <c:strRef>
              <c:f>DATA!$E$3</c:f>
              <c:strCache>
                <c:ptCount val="1"/>
                <c:pt idx="0">
                  <c:v>Highway Revenue at 14.4% of General Revenue</c:v>
                </c:pt>
              </c:strCache>
            </c:strRef>
          </c:tx>
          <c:spPr>
            <a:ln w="50800">
              <a:solidFill>
                <a:schemeClr val="accent3">
                  <a:lumMod val="75000"/>
                </a:schemeClr>
              </a:solidFill>
            </a:ln>
          </c:spPr>
          <c:marker>
            <c:symbol val="none"/>
          </c:marker>
          <c:val>
            <c:numRef>
              <c:f>DATA!$E$9:$E$45</c:f>
              <c:numCache>
                <c:formatCode>"$"#,##0.000</c:formatCode>
                <c:ptCount val="37"/>
                <c:pt idx="0">
                  <c:v>0.13900000000000001</c:v>
                </c:pt>
                <c:pt idx="1">
                  <c:v>0.14506230529595016</c:v>
                </c:pt>
                <c:pt idx="2">
                  <c:v>0.15675389408099691</c:v>
                </c:pt>
                <c:pt idx="3">
                  <c:v>0.16555867082035308</c:v>
                </c:pt>
                <c:pt idx="4">
                  <c:v>0.1961588785046729</c:v>
                </c:pt>
                <c:pt idx="5">
                  <c:v>0.22459397715472484</c:v>
                </c:pt>
                <c:pt idx="6">
                  <c:v>0.22935721703011422</c:v>
                </c:pt>
                <c:pt idx="7">
                  <c:v>0.24133748701973001</c:v>
                </c:pt>
                <c:pt idx="8">
                  <c:v>0.2585140186915888</c:v>
                </c:pt>
                <c:pt idx="9">
                  <c:v>0.27525752855659397</c:v>
                </c:pt>
                <c:pt idx="10">
                  <c:v>0.29026895119418489</c:v>
                </c:pt>
                <c:pt idx="11">
                  <c:v>0.30455867082035304</c:v>
                </c:pt>
                <c:pt idx="12">
                  <c:v>0.32837487019730011</c:v>
                </c:pt>
                <c:pt idx="13">
                  <c:v>0.36070716510903428</c:v>
                </c:pt>
                <c:pt idx="14">
                  <c:v>0.39000830737279335</c:v>
                </c:pt>
                <c:pt idx="15">
                  <c:v>0.41959813084112152</c:v>
                </c:pt>
                <c:pt idx="16">
                  <c:v>0.45496157840083079</c:v>
                </c:pt>
                <c:pt idx="17">
                  <c:v>0.48065420560747668</c:v>
                </c:pt>
                <c:pt idx="18">
                  <c:v>0.51183177570093463</c:v>
                </c:pt>
                <c:pt idx="19">
                  <c:v>0.53290550363447564</c:v>
                </c:pt>
                <c:pt idx="20">
                  <c:v>0.55585565939771553</c:v>
                </c:pt>
                <c:pt idx="21">
                  <c:v>0.57418691588785054</c:v>
                </c:pt>
                <c:pt idx="22">
                  <c:v>0.56913499480789209</c:v>
                </c:pt>
                <c:pt idx="23">
                  <c:v>0.58356905503634482</c:v>
                </c:pt>
                <c:pt idx="24">
                  <c:v>0.62571651090342684</c:v>
                </c:pt>
                <c:pt idx="25">
                  <c:v>0.68273104880581525</c:v>
                </c:pt>
                <c:pt idx="26">
                  <c:v>0.742055036344756</c:v>
                </c:pt>
                <c:pt idx="27">
                  <c:v>0.78521287642782978</c:v>
                </c:pt>
                <c:pt idx="28">
                  <c:v>0.80469885773624095</c:v>
                </c:pt>
                <c:pt idx="29">
                  <c:v>0.80267808930425755</c:v>
                </c:pt>
                <c:pt idx="30">
                  <c:v>0.78376947040498446</c:v>
                </c:pt>
                <c:pt idx="31">
                  <c:v>0.81869989615784011</c:v>
                </c:pt>
                <c:pt idx="32">
                  <c:v>0.82851505711318807</c:v>
                </c:pt>
                <c:pt idx="33">
                  <c:v>0.85622845275181736</c:v>
                </c:pt>
                <c:pt idx="34">
                  <c:v>0.91425337487019731</c:v>
                </c:pt>
                <c:pt idx="35">
                  <c:v>0.93402803738317763</c:v>
                </c:pt>
                <c:pt idx="36">
                  <c:v>0.931141225337487</c:v>
                </c:pt>
              </c:numCache>
            </c:numRef>
          </c:val>
          <c:smooth val="0"/>
          <c:extLst>
            <c:ext xmlns:c16="http://schemas.microsoft.com/office/drawing/2014/chart" uri="{C3380CC4-5D6E-409C-BE32-E72D297353CC}">
              <c16:uniqueId val="{00000002-FB1C-48E7-8C39-AC35768F9182}"/>
            </c:ext>
          </c:extLst>
        </c:ser>
        <c:dLbls>
          <c:showLegendKey val="0"/>
          <c:showVal val="0"/>
          <c:showCatName val="0"/>
          <c:showSerName val="0"/>
          <c:showPercent val="0"/>
          <c:showBubbleSize val="0"/>
        </c:dLbls>
        <c:smooth val="0"/>
        <c:axId val="132150400"/>
        <c:axId val="132151936"/>
      </c:lineChart>
      <c:catAx>
        <c:axId val="132150400"/>
        <c:scaling>
          <c:orientation val="minMax"/>
        </c:scaling>
        <c:delete val="1"/>
        <c:axPos val="b"/>
        <c:numFmt formatCode="General" sourceLinked="1"/>
        <c:majorTickMark val="out"/>
        <c:minorTickMark val="none"/>
        <c:tickLblPos val="low"/>
        <c:crossAx val="132151936"/>
        <c:crosses val="autoZero"/>
        <c:auto val="0"/>
        <c:lblAlgn val="ctr"/>
        <c:lblOffset val="100"/>
        <c:tickLblSkip val="8"/>
        <c:tickMarkSkip val="8"/>
        <c:noMultiLvlLbl val="0"/>
      </c:catAx>
      <c:valAx>
        <c:axId val="132151936"/>
        <c:scaling>
          <c:orientation val="minMax"/>
        </c:scaling>
        <c:delete val="1"/>
        <c:axPos val="l"/>
        <c:numFmt formatCode="&quot;$&quot;#,##0.0" sourceLinked="0"/>
        <c:majorTickMark val="out"/>
        <c:minorTickMark val="none"/>
        <c:tickLblPos val="nextTo"/>
        <c:crossAx val="132150400"/>
        <c:crosses val="autoZero"/>
        <c:crossBetween val="between"/>
        <c:majorUnit val="1"/>
        <c:minorUnit val="1"/>
      </c:valAx>
      <c:spPr>
        <a:noFill/>
        <a:ln w="12700">
          <a:noFill/>
          <a:prstDash val="solid"/>
        </a:ln>
      </c:spPr>
    </c:plotArea>
    <c:plotVisOnly val="1"/>
    <c:dispBlanksAs val="gap"/>
    <c:showDLblsOverMax val="0"/>
  </c:chart>
  <c:spPr>
    <a:noFill/>
    <a:ln w="9525">
      <a:solidFill>
        <a:schemeClr val="bg1">
          <a:alpha val="0"/>
        </a:schemeClr>
      </a:solidFill>
    </a:ln>
  </c:spPr>
  <c:txPr>
    <a:bodyPr/>
    <a:lstStyle/>
    <a:p>
      <a:pPr>
        <a:defRPr sz="1050" b="0" i="0" u="none" strike="noStrike" baseline="0">
          <a:solidFill>
            <a:schemeClr val="tx1"/>
          </a:solidFill>
          <a:latin typeface="Arial"/>
          <a:ea typeface="Arial"/>
          <a:cs typeface="Arial"/>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28932237000407E-2"/>
          <c:y val="0.16496350364963502"/>
          <c:w val="0.91921320688443975"/>
          <c:h val="0.68905109489051097"/>
        </c:manualLayout>
      </c:layout>
      <c:lineChart>
        <c:grouping val="standard"/>
        <c:varyColors val="0"/>
        <c:ser>
          <c:idx val="2"/>
          <c:order val="0"/>
          <c:tx>
            <c:strRef>
              <c:f>DATA!$B$3</c:f>
              <c:strCache>
                <c:ptCount val="1"/>
                <c:pt idx="0">
                  <c:v>General Revenue</c:v>
                </c:pt>
              </c:strCache>
            </c:strRef>
          </c:tx>
          <c:spPr>
            <a:ln w="50800">
              <a:solidFill>
                <a:srgbClr val="000080"/>
              </a:solidFill>
              <a:prstDash val="solid"/>
            </a:ln>
          </c:spPr>
          <c:marker>
            <c:symbol val="none"/>
          </c:marker>
          <c:cat>
            <c:numRef>
              <c:f>DATA!$A$9:$A$45</c:f>
              <c:numCache>
                <c:formatCode>General</c:formatCode>
                <c:ptCount val="37"/>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numCache>
            </c:numRef>
          </c:cat>
          <c:val>
            <c:numRef>
              <c:f>DATA!$B$9:$B$45</c:f>
              <c:numCache>
                <c:formatCode>"$"#,##0.000</c:formatCode>
                <c:ptCount val="37"/>
                <c:pt idx="0">
                  <c:v>0.96299999999999997</c:v>
                </c:pt>
                <c:pt idx="1">
                  <c:v>1.0049999999999999</c:v>
                </c:pt>
                <c:pt idx="2">
                  <c:v>1.0860000000000001</c:v>
                </c:pt>
                <c:pt idx="3">
                  <c:v>1.147</c:v>
                </c:pt>
                <c:pt idx="4">
                  <c:v>1.359</c:v>
                </c:pt>
                <c:pt idx="5">
                  <c:v>1.556</c:v>
                </c:pt>
                <c:pt idx="6">
                  <c:v>1.589</c:v>
                </c:pt>
                <c:pt idx="7">
                  <c:v>1.6719999999999999</c:v>
                </c:pt>
                <c:pt idx="8">
                  <c:v>1.7909999999999999</c:v>
                </c:pt>
                <c:pt idx="9">
                  <c:v>1.907</c:v>
                </c:pt>
                <c:pt idx="10">
                  <c:v>2.0110000000000001</c:v>
                </c:pt>
                <c:pt idx="11">
                  <c:v>2.11</c:v>
                </c:pt>
                <c:pt idx="12">
                  <c:v>2.2749999999999999</c:v>
                </c:pt>
                <c:pt idx="13">
                  <c:v>2.4990000000000001</c:v>
                </c:pt>
                <c:pt idx="14">
                  <c:v>2.702</c:v>
                </c:pt>
                <c:pt idx="15">
                  <c:v>2.907</c:v>
                </c:pt>
                <c:pt idx="16">
                  <c:v>3.1520000000000001</c:v>
                </c:pt>
                <c:pt idx="17">
                  <c:v>3.33</c:v>
                </c:pt>
                <c:pt idx="18">
                  <c:v>3.5459999999999998</c:v>
                </c:pt>
                <c:pt idx="19">
                  <c:v>3.6920000000000002</c:v>
                </c:pt>
                <c:pt idx="20">
                  <c:v>3.851</c:v>
                </c:pt>
                <c:pt idx="21">
                  <c:v>3.9780000000000002</c:v>
                </c:pt>
                <c:pt idx="22">
                  <c:v>3.9430000000000001</c:v>
                </c:pt>
                <c:pt idx="23">
                  <c:v>4.0430000000000001</c:v>
                </c:pt>
                <c:pt idx="24">
                  <c:v>4.335</c:v>
                </c:pt>
                <c:pt idx="25">
                  <c:v>4.7300000000000004</c:v>
                </c:pt>
                <c:pt idx="26">
                  <c:v>5.141</c:v>
                </c:pt>
                <c:pt idx="27">
                  <c:v>5.44</c:v>
                </c:pt>
                <c:pt idx="28">
                  <c:v>5.5750000000000002</c:v>
                </c:pt>
                <c:pt idx="29">
                  <c:v>5.5609999999999999</c:v>
                </c:pt>
                <c:pt idx="30">
                  <c:v>5.43</c:v>
                </c:pt>
                <c:pt idx="31">
                  <c:v>5.6719999999999997</c:v>
                </c:pt>
                <c:pt idx="32">
                  <c:v>5.74</c:v>
                </c:pt>
                <c:pt idx="33">
                  <c:v>5.9320000000000004</c:v>
                </c:pt>
                <c:pt idx="34">
                  <c:v>6.3339999999999996</c:v>
                </c:pt>
                <c:pt idx="35">
                  <c:v>6.4710000000000001</c:v>
                </c:pt>
                <c:pt idx="36">
                  <c:v>6.4509999999999996</c:v>
                </c:pt>
              </c:numCache>
            </c:numRef>
          </c:val>
          <c:smooth val="0"/>
          <c:extLst>
            <c:ext xmlns:c16="http://schemas.microsoft.com/office/drawing/2014/chart" uri="{C3380CC4-5D6E-409C-BE32-E72D297353CC}">
              <c16:uniqueId val="{00000000-6331-4F28-8C63-8CC572158262}"/>
            </c:ext>
          </c:extLst>
        </c:ser>
        <c:ser>
          <c:idx val="0"/>
          <c:order val="1"/>
          <c:tx>
            <c:strRef>
              <c:f>DATA!$C$3</c:f>
              <c:strCache>
                <c:ptCount val="1"/>
                <c:pt idx="0">
                  <c:v>Net Highway Revenue</c:v>
                </c:pt>
              </c:strCache>
            </c:strRef>
          </c:tx>
          <c:spPr>
            <a:ln w="50800" cap="flat">
              <a:solidFill>
                <a:srgbClr val="00B0F0"/>
              </a:solidFill>
              <a:prstDash val="solid"/>
            </a:ln>
          </c:spPr>
          <c:marker>
            <c:symbol val="none"/>
          </c:marker>
          <c:cat>
            <c:numRef>
              <c:f>DATA!$A$9:$A$45</c:f>
              <c:numCache>
                <c:formatCode>General</c:formatCode>
                <c:ptCount val="37"/>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numCache>
            </c:numRef>
          </c:cat>
          <c:val>
            <c:numRef>
              <c:f>DATA!$C$9:$C$45</c:f>
              <c:numCache>
                <c:formatCode>"$"#,##0.000</c:formatCode>
                <c:ptCount val="37"/>
                <c:pt idx="0">
                  <c:v>0.13900000000000001</c:v>
                </c:pt>
                <c:pt idx="1">
                  <c:v>0.13700000000000001</c:v>
                </c:pt>
                <c:pt idx="2">
                  <c:v>0.13400000000000001</c:v>
                </c:pt>
                <c:pt idx="3">
                  <c:v>0.13500000000000001</c:v>
                </c:pt>
                <c:pt idx="4">
                  <c:v>0.158</c:v>
                </c:pt>
                <c:pt idx="5">
                  <c:v>0.17199999999999999</c:v>
                </c:pt>
                <c:pt idx="6">
                  <c:v>0.19800000000000001</c:v>
                </c:pt>
                <c:pt idx="7">
                  <c:v>0.20399999999999999</c:v>
                </c:pt>
                <c:pt idx="8">
                  <c:v>0.20200000000000001</c:v>
                </c:pt>
                <c:pt idx="9">
                  <c:v>0.214</c:v>
                </c:pt>
                <c:pt idx="10">
                  <c:v>0.19800000000000001</c:v>
                </c:pt>
                <c:pt idx="11">
                  <c:v>0.19900000000000001</c:v>
                </c:pt>
                <c:pt idx="12">
                  <c:v>0.28499999999999998</c:v>
                </c:pt>
                <c:pt idx="13">
                  <c:v>0.26300000000000001</c:v>
                </c:pt>
                <c:pt idx="14">
                  <c:v>0.27800000000000002</c:v>
                </c:pt>
                <c:pt idx="15">
                  <c:v>0.28999999999999998</c:v>
                </c:pt>
                <c:pt idx="16">
                  <c:v>0.29699999999999999</c:v>
                </c:pt>
                <c:pt idx="17">
                  <c:v>0.309</c:v>
                </c:pt>
                <c:pt idx="18">
                  <c:v>0.309</c:v>
                </c:pt>
                <c:pt idx="19">
                  <c:v>0.32600000000000001</c:v>
                </c:pt>
                <c:pt idx="20">
                  <c:v>0.35499999999999998</c:v>
                </c:pt>
                <c:pt idx="21">
                  <c:v>0.35799999999999998</c:v>
                </c:pt>
                <c:pt idx="22">
                  <c:v>0.36199999999999999</c:v>
                </c:pt>
                <c:pt idx="23">
                  <c:v>0.376</c:v>
                </c:pt>
                <c:pt idx="24">
                  <c:v>0.377</c:v>
                </c:pt>
                <c:pt idx="25">
                  <c:v>0.38100000000000001</c:v>
                </c:pt>
                <c:pt idx="26">
                  <c:v>0.38800000000000001</c:v>
                </c:pt>
                <c:pt idx="27">
                  <c:v>0.39600000000000002</c:v>
                </c:pt>
                <c:pt idx="28">
                  <c:v>0.40400000000000003</c:v>
                </c:pt>
                <c:pt idx="29">
                  <c:v>0.40200000000000002</c:v>
                </c:pt>
                <c:pt idx="30">
                  <c:v>0.42499999999999999</c:v>
                </c:pt>
                <c:pt idx="31">
                  <c:v>0.436</c:v>
                </c:pt>
                <c:pt idx="32">
                  <c:v>0.434</c:v>
                </c:pt>
                <c:pt idx="33">
                  <c:v>0.41399999999999998</c:v>
                </c:pt>
                <c:pt idx="34">
                  <c:v>0.42499999999999999</c:v>
                </c:pt>
                <c:pt idx="35">
                  <c:v>0.435</c:v>
                </c:pt>
                <c:pt idx="36">
                  <c:v>0.42299999999999999</c:v>
                </c:pt>
              </c:numCache>
            </c:numRef>
          </c:val>
          <c:smooth val="0"/>
          <c:extLst>
            <c:ext xmlns:c16="http://schemas.microsoft.com/office/drawing/2014/chart" uri="{C3380CC4-5D6E-409C-BE32-E72D297353CC}">
              <c16:uniqueId val="{00000001-6331-4F28-8C63-8CC572158262}"/>
            </c:ext>
          </c:extLst>
        </c:ser>
        <c:ser>
          <c:idx val="1"/>
          <c:order val="2"/>
          <c:tx>
            <c:strRef>
              <c:f>DATA!$E$3</c:f>
              <c:strCache>
                <c:ptCount val="1"/>
                <c:pt idx="0">
                  <c:v>Highway Revenue at 14.4% of General Revenue</c:v>
                </c:pt>
              </c:strCache>
            </c:strRef>
          </c:tx>
          <c:spPr>
            <a:ln w="50800">
              <a:solidFill>
                <a:srgbClr val="FF0000"/>
              </a:solidFill>
            </a:ln>
          </c:spPr>
          <c:marker>
            <c:symbol val="none"/>
          </c:marker>
          <c:val>
            <c:numRef>
              <c:f>DATA!$E$9:$E$45</c:f>
              <c:numCache>
                <c:formatCode>"$"#,##0.000</c:formatCode>
                <c:ptCount val="37"/>
                <c:pt idx="0">
                  <c:v>0.13900000000000001</c:v>
                </c:pt>
                <c:pt idx="1">
                  <c:v>0.14506230529595016</c:v>
                </c:pt>
                <c:pt idx="2">
                  <c:v>0.15675389408099691</c:v>
                </c:pt>
                <c:pt idx="3">
                  <c:v>0.16555867082035308</c:v>
                </c:pt>
                <c:pt idx="4">
                  <c:v>0.1961588785046729</c:v>
                </c:pt>
                <c:pt idx="5">
                  <c:v>0.22459397715472484</c:v>
                </c:pt>
                <c:pt idx="6">
                  <c:v>0.22935721703011422</c:v>
                </c:pt>
                <c:pt idx="7">
                  <c:v>0.24133748701973001</c:v>
                </c:pt>
                <c:pt idx="8">
                  <c:v>0.2585140186915888</c:v>
                </c:pt>
                <c:pt idx="9">
                  <c:v>0.27525752855659397</c:v>
                </c:pt>
                <c:pt idx="10">
                  <c:v>0.29026895119418489</c:v>
                </c:pt>
                <c:pt idx="11">
                  <c:v>0.30455867082035304</c:v>
                </c:pt>
                <c:pt idx="12">
                  <c:v>0.32837487019730011</c:v>
                </c:pt>
                <c:pt idx="13">
                  <c:v>0.36070716510903428</c:v>
                </c:pt>
                <c:pt idx="14">
                  <c:v>0.39000830737279335</c:v>
                </c:pt>
                <c:pt idx="15">
                  <c:v>0.41959813084112152</c:v>
                </c:pt>
                <c:pt idx="16">
                  <c:v>0.45496157840083079</c:v>
                </c:pt>
                <c:pt idx="17">
                  <c:v>0.48065420560747668</c:v>
                </c:pt>
                <c:pt idx="18">
                  <c:v>0.51183177570093463</c:v>
                </c:pt>
                <c:pt idx="19">
                  <c:v>0.53290550363447564</c:v>
                </c:pt>
                <c:pt idx="20">
                  <c:v>0.55585565939771553</c:v>
                </c:pt>
                <c:pt idx="21">
                  <c:v>0.57418691588785054</c:v>
                </c:pt>
                <c:pt idx="22">
                  <c:v>0.56913499480789209</c:v>
                </c:pt>
                <c:pt idx="23">
                  <c:v>0.58356905503634482</c:v>
                </c:pt>
                <c:pt idx="24">
                  <c:v>0.62571651090342684</c:v>
                </c:pt>
                <c:pt idx="25">
                  <c:v>0.68273104880581525</c:v>
                </c:pt>
                <c:pt idx="26">
                  <c:v>0.742055036344756</c:v>
                </c:pt>
                <c:pt idx="27">
                  <c:v>0.78521287642782978</c:v>
                </c:pt>
                <c:pt idx="28">
                  <c:v>0.80469885773624095</c:v>
                </c:pt>
                <c:pt idx="29">
                  <c:v>0.80267808930425755</c:v>
                </c:pt>
                <c:pt idx="30">
                  <c:v>0.78376947040498446</c:v>
                </c:pt>
                <c:pt idx="31">
                  <c:v>0.81869989615784011</c:v>
                </c:pt>
                <c:pt idx="32">
                  <c:v>0.82851505711318807</c:v>
                </c:pt>
                <c:pt idx="33">
                  <c:v>0.85622845275181736</c:v>
                </c:pt>
                <c:pt idx="34">
                  <c:v>0.91425337487019731</c:v>
                </c:pt>
                <c:pt idx="35">
                  <c:v>0.93402803738317763</c:v>
                </c:pt>
                <c:pt idx="36">
                  <c:v>0.931141225337487</c:v>
                </c:pt>
              </c:numCache>
            </c:numRef>
          </c:val>
          <c:smooth val="0"/>
          <c:extLst>
            <c:ext xmlns:c16="http://schemas.microsoft.com/office/drawing/2014/chart" uri="{C3380CC4-5D6E-409C-BE32-E72D297353CC}">
              <c16:uniqueId val="{00000002-6331-4F28-8C63-8CC572158262}"/>
            </c:ext>
          </c:extLst>
        </c:ser>
        <c:dLbls>
          <c:showLegendKey val="0"/>
          <c:showVal val="0"/>
          <c:showCatName val="0"/>
          <c:showSerName val="0"/>
          <c:showPercent val="0"/>
          <c:showBubbleSize val="0"/>
        </c:dLbls>
        <c:smooth val="0"/>
        <c:axId val="132101248"/>
        <c:axId val="132103168"/>
      </c:lineChart>
      <c:catAx>
        <c:axId val="132101248"/>
        <c:scaling>
          <c:orientation val="minMax"/>
        </c:scaling>
        <c:delete val="0"/>
        <c:axPos val="b"/>
        <c:title>
          <c:tx>
            <c:rich>
              <a:bodyPr/>
              <a:lstStyle/>
              <a:p>
                <a:pPr>
                  <a:defRPr/>
                </a:pPr>
                <a:r>
                  <a:rPr lang="en-US" dirty="0"/>
                  <a:t>Fiscal Year</a:t>
                </a:r>
              </a:p>
            </c:rich>
          </c:tx>
          <c:layout>
            <c:manualLayout>
              <c:xMode val="edge"/>
              <c:yMode val="edge"/>
              <c:x val="0.4586963035870516"/>
              <c:y val="0.96087581223054652"/>
            </c:manualLayout>
          </c:layout>
          <c:overlay val="0"/>
          <c:spPr>
            <a:noFill/>
            <a:ln w="25400">
              <a:noFill/>
            </a:ln>
          </c:spPr>
        </c:title>
        <c:numFmt formatCode="General" sourceLinked="1"/>
        <c:majorTickMark val="out"/>
        <c:minorTickMark val="none"/>
        <c:tickLblPos val="low"/>
        <c:spPr>
          <a:ln w="19050">
            <a:solidFill>
              <a:schemeClr val="tx1">
                <a:lumMod val="65000"/>
                <a:lumOff val="35000"/>
              </a:schemeClr>
            </a:solidFill>
            <a:prstDash val="solid"/>
          </a:ln>
        </c:spPr>
        <c:txPr>
          <a:bodyPr rot="-2820000" vert="horz"/>
          <a:lstStyle/>
          <a:p>
            <a:pPr>
              <a:defRPr sz="1200">
                <a:latin typeface="Arial" panose="020B0604020202020204" pitchFamily="34" charset="0"/>
                <a:cs typeface="Arial" panose="020B0604020202020204" pitchFamily="34" charset="0"/>
              </a:defRPr>
            </a:pPr>
            <a:endParaRPr lang="en-US"/>
          </a:p>
        </c:txPr>
        <c:crossAx val="132103168"/>
        <c:crosses val="autoZero"/>
        <c:auto val="0"/>
        <c:lblAlgn val="ctr"/>
        <c:lblOffset val="100"/>
        <c:tickLblSkip val="8"/>
        <c:tickMarkSkip val="8"/>
        <c:noMultiLvlLbl val="0"/>
      </c:catAx>
      <c:valAx>
        <c:axId val="132103168"/>
        <c:scaling>
          <c:orientation val="minMax"/>
        </c:scaling>
        <c:delete val="0"/>
        <c:axPos val="l"/>
        <c:majorGridlines>
          <c:spPr>
            <a:ln w="9525">
              <a:solidFill>
                <a:schemeClr val="bg1">
                  <a:lumMod val="65000"/>
                  <a:alpha val="70000"/>
                </a:schemeClr>
              </a:solidFill>
              <a:prstDash val="dash"/>
            </a:ln>
          </c:spPr>
        </c:majorGridlines>
        <c:title>
          <c:tx>
            <c:rich>
              <a:bodyPr rot="0" vert="horz"/>
              <a:lstStyle/>
              <a:p>
                <a:pPr>
                  <a:defRPr/>
                </a:pPr>
                <a:r>
                  <a:rPr lang="en-US" dirty="0"/>
                  <a:t>Billions</a:t>
                </a:r>
              </a:p>
            </c:rich>
          </c:tx>
          <c:layout>
            <c:manualLayout>
              <c:xMode val="edge"/>
              <c:yMode val="edge"/>
              <c:x val="6.6736916051984545E-3"/>
              <c:y val="0.10413625304136254"/>
            </c:manualLayout>
          </c:layout>
          <c:overlay val="0"/>
          <c:spPr>
            <a:noFill/>
            <a:ln w="25400">
              <a:noFill/>
            </a:ln>
          </c:spPr>
        </c:title>
        <c:numFmt formatCode="&quot;$&quot;#,##0.0" sourceLinked="0"/>
        <c:majorTickMark val="out"/>
        <c:minorTickMark val="none"/>
        <c:tickLblPos val="nextTo"/>
        <c:spPr>
          <a:ln w="19050">
            <a:solidFill>
              <a:schemeClr val="tx1">
                <a:lumMod val="65000"/>
                <a:lumOff val="35000"/>
              </a:schemeClr>
            </a:solidFill>
            <a:prstDash val="solid"/>
          </a:ln>
        </c:spPr>
        <c:txPr>
          <a:bodyPr rot="0" vert="horz"/>
          <a:lstStyle/>
          <a:p>
            <a:pPr>
              <a:defRPr/>
            </a:pPr>
            <a:endParaRPr lang="en-US"/>
          </a:p>
        </c:txPr>
        <c:crossAx val="132101248"/>
        <c:crosses val="autoZero"/>
        <c:crossBetween val="between"/>
        <c:majorUnit val="1"/>
        <c:minorUnit val="1"/>
      </c:valAx>
      <c:spPr>
        <a:noFill/>
        <a:ln w="12700">
          <a:noFill/>
          <a:prstDash val="solid"/>
        </a:ln>
      </c:spPr>
    </c:plotArea>
    <c:legend>
      <c:legendPos val="l"/>
      <c:layout>
        <c:manualLayout>
          <c:xMode val="edge"/>
          <c:yMode val="edge"/>
          <c:x val="8.7499999999999994E-2"/>
          <c:y val="0.16552200318025939"/>
          <c:w val="0.48795209973753273"/>
          <c:h val="0.14340839511849338"/>
        </c:manualLayout>
      </c:layout>
      <c:overlay val="0"/>
      <c:txPr>
        <a:bodyPr/>
        <a:lstStyle/>
        <a:p>
          <a:pPr>
            <a:defRPr sz="1400"/>
          </a:pPr>
          <a:endParaRPr lang="en-US"/>
        </a:p>
      </c:txPr>
    </c:legend>
    <c:plotVisOnly val="1"/>
    <c:dispBlanksAs val="gap"/>
    <c:showDLblsOverMax val="0"/>
  </c:chart>
  <c:spPr>
    <a:noFill/>
    <a:ln w="9525">
      <a:noFill/>
    </a:ln>
  </c:spPr>
  <c:txPr>
    <a:bodyPr/>
    <a:lstStyle/>
    <a:p>
      <a:pPr>
        <a:defRPr sz="1050" b="0" i="0" u="none" strike="noStrike" baseline="0">
          <a:solidFill>
            <a:schemeClr val="tx1"/>
          </a:solidFill>
          <a:latin typeface="Arial"/>
          <a:ea typeface="Arial"/>
          <a:cs typeface="Arial"/>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0.57265</cdr:x>
      <cdr:y>0.48052</cdr:y>
    </cdr:from>
    <cdr:to>
      <cdr:x>0.6453</cdr:x>
      <cdr:y>0.54347</cdr:y>
    </cdr:to>
    <cdr:sp macro="" textlink="">
      <cdr:nvSpPr>
        <cdr:cNvPr id="2" name="TextBox 10"/>
        <cdr:cNvSpPr txBox="1"/>
      </cdr:nvSpPr>
      <cdr:spPr>
        <a:xfrm xmlns:a="http://schemas.openxmlformats.org/drawingml/2006/main">
          <a:off x="5105396" y="2819400"/>
          <a:ext cx="647704"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defTabSz="914378"/>
          <a:r>
            <a:rPr lang="en-US" sz="1800" b="1" dirty="0" smtClean="0">
              <a:solidFill>
                <a:prstClr val="black"/>
              </a:solidFill>
              <a:latin typeface="Arial" panose="020B0604020202020204" pitchFamily="34" charset="0"/>
              <a:cs typeface="Arial" panose="020B0604020202020204" pitchFamily="34" charset="0"/>
            </a:rPr>
            <a:t>46%</a:t>
          </a:r>
          <a:endParaRPr lang="en-US" sz="1800" b="1" dirty="0">
            <a:solidFill>
              <a:prstClr val="black"/>
            </a:solidFill>
            <a:latin typeface="Arial" panose="020B0604020202020204" pitchFamily="34" charset="0"/>
            <a:cs typeface="Arial" panose="020B0604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0.07555</cdr:x>
      <cdr:y>0.74031</cdr:y>
    </cdr:from>
    <cdr:to>
      <cdr:x>0.14531</cdr:x>
      <cdr:y>0.85616</cdr:y>
    </cdr:to>
    <cdr:sp macro="" textlink="">
      <cdr:nvSpPr>
        <cdr:cNvPr id="2" name="TextBox 1"/>
        <cdr:cNvSpPr txBox="1"/>
      </cdr:nvSpPr>
      <cdr:spPr>
        <a:xfrm xmlns:a="http://schemas.openxmlformats.org/drawingml/2006/main">
          <a:off x="685800" y="3622700"/>
          <a:ext cx="633209" cy="566901"/>
        </a:xfrm>
        <a:prstGeom xmlns:a="http://schemas.openxmlformats.org/drawingml/2006/main" prst="rect">
          <a:avLst/>
        </a:prstGeom>
      </cdr:spPr>
      <cdr:txBody>
        <a:bodyPr xmlns:a="http://schemas.openxmlformats.org/drawingml/2006/main" vertOverflow="clip" wrap="none" rtlCol="0" anchor="ctr"/>
        <a:lstStyle xmlns:a="http://schemas.openxmlformats.org/drawingml/2006/main"/>
        <a:p xmlns:a="http://schemas.openxmlformats.org/drawingml/2006/main">
          <a:pPr algn="ctr"/>
          <a:r>
            <a:rPr lang="en-US" sz="1200" dirty="0"/>
            <a:t>14.4</a:t>
          </a:r>
          <a:r>
            <a:rPr lang="en-US" sz="1200" baseline="0" dirty="0"/>
            <a:t>%</a:t>
          </a:r>
        </a:p>
        <a:p xmlns:a="http://schemas.openxmlformats.org/drawingml/2006/main">
          <a:pPr algn="ctr"/>
          <a:r>
            <a:rPr lang="en-US" sz="1200" baseline="0" dirty="0"/>
            <a:t>$139M</a:t>
          </a:r>
          <a:endParaRPr lang="en-US" sz="1200" dirty="0"/>
        </a:p>
      </cdr:txBody>
    </cdr:sp>
  </cdr:relSizeAnchor>
  <cdr:relSizeAnchor xmlns:cdr="http://schemas.openxmlformats.org/drawingml/2006/chartDrawing">
    <cdr:from>
      <cdr:x>0.63799</cdr:x>
      <cdr:y>0.72474</cdr:y>
    </cdr:from>
    <cdr:to>
      <cdr:x>0.69875</cdr:x>
      <cdr:y>0.79612</cdr:y>
    </cdr:to>
    <cdr:sp macro="" textlink="">
      <cdr:nvSpPr>
        <cdr:cNvPr id="6" name="TextBox 1"/>
        <cdr:cNvSpPr txBox="1"/>
      </cdr:nvSpPr>
      <cdr:spPr>
        <a:xfrm xmlns:a="http://schemas.openxmlformats.org/drawingml/2006/main">
          <a:off x="5791200" y="3546500"/>
          <a:ext cx="551538" cy="349296"/>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dirty="0"/>
            <a:t>8.7</a:t>
          </a:r>
          <a:r>
            <a:rPr lang="en-US" sz="1200" baseline="0" dirty="0"/>
            <a:t>%</a:t>
          </a:r>
        </a:p>
        <a:p xmlns:a="http://schemas.openxmlformats.org/drawingml/2006/main">
          <a:pPr algn="ctr"/>
          <a:r>
            <a:rPr lang="en-US" sz="1200" baseline="0" dirty="0"/>
            <a:t>$377M</a:t>
          </a:r>
          <a:endParaRPr lang="en-US" sz="1200" dirty="0"/>
        </a:p>
      </cdr:txBody>
    </cdr:sp>
  </cdr:relSizeAnchor>
  <cdr:relSizeAnchor xmlns:cdr="http://schemas.openxmlformats.org/drawingml/2006/chartDrawing">
    <cdr:from>
      <cdr:x>0.43652</cdr:x>
      <cdr:y>0.74031</cdr:y>
    </cdr:from>
    <cdr:to>
      <cdr:x>0.49728</cdr:x>
      <cdr:y>0.81072</cdr:y>
    </cdr:to>
    <cdr:sp macro="" textlink="">
      <cdr:nvSpPr>
        <cdr:cNvPr id="7" name="TextBox 1"/>
        <cdr:cNvSpPr txBox="1"/>
      </cdr:nvSpPr>
      <cdr:spPr>
        <a:xfrm xmlns:a="http://schemas.openxmlformats.org/drawingml/2006/main">
          <a:off x="3962400" y="3622700"/>
          <a:ext cx="551539" cy="344549"/>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dirty="0"/>
            <a:t>9.4</a:t>
          </a:r>
          <a:r>
            <a:rPr lang="en-US" sz="1200" baseline="0" dirty="0"/>
            <a:t>%</a:t>
          </a:r>
        </a:p>
        <a:p xmlns:a="http://schemas.openxmlformats.org/drawingml/2006/main">
          <a:pPr algn="ctr"/>
          <a:r>
            <a:rPr lang="en-US" sz="1200" baseline="0" dirty="0"/>
            <a:t>$297M</a:t>
          </a:r>
          <a:endParaRPr lang="en-US" sz="1200" dirty="0"/>
        </a:p>
      </cdr:txBody>
    </cdr:sp>
  </cdr:relSizeAnchor>
  <cdr:relSizeAnchor xmlns:cdr="http://schemas.openxmlformats.org/drawingml/2006/chartDrawing">
    <cdr:from>
      <cdr:x>0.24344</cdr:x>
      <cdr:y>0.75589</cdr:y>
    </cdr:from>
    <cdr:to>
      <cdr:x>0.3042</cdr:x>
      <cdr:y>0.8206</cdr:y>
    </cdr:to>
    <cdr:sp macro="" textlink="">
      <cdr:nvSpPr>
        <cdr:cNvPr id="8" name="TextBox 1"/>
        <cdr:cNvSpPr txBox="1"/>
      </cdr:nvSpPr>
      <cdr:spPr>
        <a:xfrm xmlns:a="http://schemas.openxmlformats.org/drawingml/2006/main">
          <a:off x="2209800" y="3698900"/>
          <a:ext cx="551538" cy="316705"/>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dirty="0"/>
            <a:t>11.3</a:t>
          </a:r>
          <a:r>
            <a:rPr lang="en-US" sz="1200" baseline="0" dirty="0"/>
            <a:t>%</a:t>
          </a:r>
        </a:p>
        <a:p xmlns:a="http://schemas.openxmlformats.org/drawingml/2006/main">
          <a:pPr algn="ctr"/>
          <a:r>
            <a:rPr lang="en-US" sz="1200" baseline="0" dirty="0"/>
            <a:t>$202M</a:t>
          </a:r>
          <a:endParaRPr lang="en-US" sz="1200" dirty="0"/>
        </a:p>
      </cdr:txBody>
    </cdr:sp>
  </cdr:relSizeAnchor>
  <cdr:relSizeAnchor xmlns:cdr="http://schemas.openxmlformats.org/drawingml/2006/chartDrawing">
    <cdr:from>
      <cdr:x>0.83106</cdr:x>
      <cdr:y>0.72474</cdr:y>
    </cdr:from>
    <cdr:to>
      <cdr:x>0.89182</cdr:x>
      <cdr:y>0.79286</cdr:y>
    </cdr:to>
    <cdr:sp macro="" textlink="">
      <cdr:nvSpPr>
        <cdr:cNvPr id="9" name="TextBox 1"/>
        <cdr:cNvSpPr txBox="1"/>
      </cdr:nvSpPr>
      <cdr:spPr>
        <a:xfrm xmlns:a="http://schemas.openxmlformats.org/drawingml/2006/main">
          <a:off x="7543800" y="3546500"/>
          <a:ext cx="551538" cy="333343"/>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dirty="0"/>
            <a:t>7.6</a:t>
          </a:r>
          <a:r>
            <a:rPr lang="en-US" sz="1200" baseline="0" dirty="0"/>
            <a:t>%</a:t>
          </a:r>
        </a:p>
        <a:p xmlns:a="http://schemas.openxmlformats.org/drawingml/2006/main">
          <a:pPr algn="ctr"/>
          <a:r>
            <a:rPr lang="en-US" sz="1200" baseline="0" dirty="0"/>
            <a:t>$434M</a:t>
          </a:r>
          <a:endParaRPr lang="en-US" sz="1200" dirty="0"/>
        </a:p>
      </cdr:txBody>
    </cdr:sp>
  </cdr:relSizeAnchor>
  <cdr:relSizeAnchor xmlns:cdr="http://schemas.openxmlformats.org/drawingml/2006/chartDrawing">
    <cdr:from>
      <cdr:x>0.94583</cdr:x>
      <cdr:y>0.72474</cdr:y>
    </cdr:from>
    <cdr:to>
      <cdr:x>1</cdr:x>
      <cdr:y>0.79416</cdr:y>
    </cdr:to>
    <cdr:sp macro="" textlink="">
      <cdr:nvSpPr>
        <cdr:cNvPr id="10" name="TextBox 1"/>
        <cdr:cNvSpPr txBox="1"/>
      </cdr:nvSpPr>
      <cdr:spPr>
        <a:xfrm xmlns:a="http://schemas.openxmlformats.org/drawingml/2006/main">
          <a:off x="8585608" y="3546500"/>
          <a:ext cx="491719" cy="339704"/>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dirty="0"/>
            <a:t>6.6</a:t>
          </a:r>
          <a:r>
            <a:rPr lang="en-US" sz="1200" baseline="0" dirty="0"/>
            <a:t>%</a:t>
          </a:r>
        </a:p>
        <a:p xmlns:a="http://schemas.openxmlformats.org/drawingml/2006/main">
          <a:pPr algn="ctr"/>
          <a:r>
            <a:rPr lang="en-US" sz="1200" baseline="0" dirty="0"/>
            <a:t>$423M</a:t>
          </a:r>
          <a:endParaRPr lang="en-US" sz="1200" dirty="0"/>
        </a:p>
      </cdr:txBody>
    </cdr:sp>
  </cdr:relSizeAnchor>
  <cdr:relSizeAnchor xmlns:cdr="http://schemas.openxmlformats.org/drawingml/2006/chartDrawing">
    <cdr:from>
      <cdr:x>0.95213</cdr:x>
      <cdr:y>0.85507</cdr:y>
    </cdr:from>
    <cdr:to>
      <cdr:x>0.9844</cdr:x>
      <cdr:y>0.94435</cdr:y>
    </cdr:to>
    <cdr:sp macro="" textlink="">
      <cdr:nvSpPr>
        <cdr:cNvPr id="14" name="TextBox 1"/>
        <cdr:cNvSpPr txBox="1"/>
      </cdr:nvSpPr>
      <cdr:spPr>
        <a:xfrm xmlns:a="http://schemas.openxmlformats.org/drawingml/2006/main" rot="-2820000">
          <a:off x="8523925" y="5201062"/>
          <a:ext cx="530661" cy="29292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latin typeface="Arial" panose="020B0604020202020204" pitchFamily="34" charset="0"/>
              <a:cs typeface="Arial" panose="020B0604020202020204" pitchFamily="34" charset="0"/>
            </a:rPr>
            <a:t>2016</a:t>
          </a:r>
        </a:p>
      </cdr:txBody>
    </cdr:sp>
  </cdr:relSizeAnchor>
  <cdr:relSizeAnchor xmlns:cdr="http://schemas.openxmlformats.org/drawingml/2006/chartDrawing">
    <cdr:from>
      <cdr:x>0.97383</cdr:x>
      <cdr:y>0.84933</cdr:y>
    </cdr:from>
    <cdr:to>
      <cdr:x>0.97423</cdr:x>
      <cdr:y>0.85634</cdr:y>
    </cdr:to>
    <cdr:cxnSp macro="">
      <cdr:nvCxnSpPr>
        <cdr:cNvPr id="13" name="Straight Connector 12"/>
        <cdr:cNvCxnSpPr/>
      </cdr:nvCxnSpPr>
      <cdr:spPr bwMode="auto">
        <a:xfrm xmlns:a="http://schemas.openxmlformats.org/drawingml/2006/main" rot="120000">
          <a:off x="8839797" y="4156153"/>
          <a:ext cx="3631" cy="34303"/>
        </a:xfrm>
        <a:prstGeom xmlns:a="http://schemas.openxmlformats.org/drawingml/2006/main" prst="line">
          <a:avLst/>
        </a:prstGeom>
        <a:solidFill xmlns:a="http://schemas.openxmlformats.org/drawingml/2006/main">
          <a:srgbClr val="FFFFFF"/>
        </a:solidFill>
        <a:ln xmlns:a="http://schemas.openxmlformats.org/drawingml/2006/main" w="22225" cap="flat" cmpd="sng" algn="ctr">
          <a:solidFill>
            <a:schemeClr val="tx1">
              <a:lumMod val="65000"/>
              <a:lumOff val="35000"/>
            </a:schemeClr>
          </a:solidFill>
          <a:prstDash val="solid"/>
          <a:round/>
          <a:headEnd type="none" w="med" len="med"/>
          <a:tailEnd type="none" w="med" len="med"/>
        </a:ln>
        <a:effectLst xmlns:a="http://schemas.openxmlformats.org/drawingml/2006/main"/>
      </cdr:spPr>
    </cdr:cxnSp>
  </cdr:relSizeAnchor>
  <cdr:relSizeAnchor xmlns:cdr="http://schemas.openxmlformats.org/drawingml/2006/chartDrawing">
    <cdr:from>
      <cdr:x>0.01264</cdr:x>
      <cdr:y>0.95816</cdr:y>
    </cdr:from>
    <cdr:to>
      <cdr:x>0.38238</cdr:x>
      <cdr:y>1</cdr:y>
    </cdr:to>
    <cdr:sp macro="" textlink="">
      <cdr:nvSpPr>
        <cdr:cNvPr id="15" name="Text Box 1"/>
        <cdr:cNvSpPr txBox="1">
          <a:spLocks xmlns:a="http://schemas.openxmlformats.org/drawingml/2006/main" noChangeArrowheads="1"/>
        </cdr:cNvSpPr>
      </cdr:nvSpPr>
      <cdr:spPr bwMode="auto">
        <a:xfrm xmlns:a="http://schemas.openxmlformats.org/drawingml/2006/main">
          <a:off x="114299" y="6251635"/>
          <a:ext cx="3342132" cy="272990"/>
        </a:xfrm>
        <a:prstGeom xmlns:a="http://schemas.openxmlformats.org/drawingml/2006/main" prst="rect">
          <a:avLst/>
        </a:prstGeom>
        <a:noFill xmlns:a="http://schemas.openxmlformats.org/drawingml/2006/main"/>
        <a:ln xmlns:a="http://schemas.openxmlformats.org/drawingml/2006/main" w="22225">
          <a:noFill/>
          <a:miter lim="800000"/>
          <a:headEnd/>
          <a:tailEnd/>
        </a:ln>
        <a:effectLst xmlns:a="http://schemas.openxmlformats.org/drawingml/2006/main"/>
      </cdr:spPr>
      <cdr:txBody>
        <a:bodyPr xmlns:a="http://schemas.openxmlformats.org/drawingml/2006/main" wrap="square" lIns="27432" tIns="22860"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l" defTabSz="914400" rtl="0" eaLnBrk="1" fontAlgn="auto" latinLnBrk="0" hangingPunct="1">
            <a:lnSpc>
              <a:spcPct val="100000"/>
            </a:lnSpc>
            <a:spcBef>
              <a:spcPts val="0"/>
            </a:spcBef>
            <a:spcAft>
              <a:spcPts val="0"/>
            </a:spcAft>
            <a:buClrTx/>
            <a:buSzTx/>
            <a:buFontTx/>
            <a:buNone/>
            <a:tabLst/>
            <a:defRPr sz="1000"/>
          </a:pPr>
          <a:r>
            <a:rPr lang="en-US" sz="1000" b="0" i="0" strike="noStrike" dirty="0">
              <a:solidFill>
                <a:schemeClr val="tx1"/>
              </a:solidFill>
              <a:latin typeface="+mn-lt"/>
              <a:cs typeface="Arabic Typesetting" panose="03020402040406030203" pitchFamily="66" charset="-78"/>
            </a:rPr>
            <a:t>Excludes County &amp; City Aid funds | </a:t>
          </a:r>
          <a:r>
            <a:rPr lang="en-US" sz="1000" b="0" i="0" dirty="0">
              <a:solidFill>
                <a:schemeClr val="tx1"/>
              </a:solidFill>
              <a:effectLst/>
              <a:latin typeface="+mn-lt"/>
              <a:ea typeface="+mn-ea"/>
              <a:cs typeface="+mn-cs"/>
            </a:rPr>
            <a:t>Excludes</a:t>
          </a:r>
          <a:r>
            <a:rPr lang="en-US" sz="1000" b="0" i="0" baseline="0" dirty="0">
              <a:solidFill>
                <a:schemeClr val="tx1"/>
              </a:solidFill>
              <a:effectLst/>
              <a:latin typeface="+mn-lt"/>
              <a:ea typeface="+mn-ea"/>
              <a:cs typeface="+mn-cs"/>
            </a:rPr>
            <a:t> CAP funds</a:t>
          </a:r>
          <a:endParaRPr lang="en-US" sz="1000" b="0" i="0" strike="noStrike" dirty="0">
            <a:solidFill>
              <a:schemeClr val="tx1"/>
            </a:solidFill>
            <a:latin typeface="+mn-lt"/>
            <a:cs typeface="Arabic Typesetting" panose="03020402040406030203" pitchFamily="66" charset="-78"/>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0.39154</cdr:x>
      <cdr:y>0.67044</cdr:y>
    </cdr:from>
    <cdr:to>
      <cdr:x>0.81409</cdr:x>
      <cdr:y>0.7157</cdr:y>
    </cdr:to>
    <cdr:sp macro="" textlink="">
      <cdr:nvSpPr>
        <cdr:cNvPr id="4" name="TextBox 3"/>
        <cdr:cNvSpPr txBox="1"/>
      </cdr:nvSpPr>
      <cdr:spPr>
        <a:xfrm xmlns:a="http://schemas.openxmlformats.org/drawingml/2006/main">
          <a:off x="3532326" y="4360699"/>
          <a:ext cx="3812050" cy="2943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600" b="1" dirty="0">
            <a:solidFill>
              <a:schemeClr val="bg1"/>
            </a:solidFill>
            <a:latin typeface="Arial" panose="020B0604020202020204" pitchFamily="34" charset="0"/>
            <a:cs typeface="Arial" panose="020B0604020202020204"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0.01506</cdr:x>
      <cdr:y>0.95816</cdr:y>
    </cdr:from>
    <cdr:to>
      <cdr:x>0.38056</cdr:x>
      <cdr:y>1</cdr:y>
    </cdr:to>
    <cdr:sp macro="" textlink="">
      <cdr:nvSpPr>
        <cdr:cNvPr id="19457" name="Text Box 1"/>
        <cdr:cNvSpPr txBox="1">
          <a:spLocks xmlns:a="http://schemas.openxmlformats.org/drawingml/2006/main" noChangeArrowheads="1"/>
        </cdr:cNvSpPr>
      </cdr:nvSpPr>
      <cdr:spPr bwMode="auto">
        <a:xfrm xmlns:a="http://schemas.openxmlformats.org/drawingml/2006/main">
          <a:off x="136131" y="6251635"/>
          <a:ext cx="3303836" cy="272990"/>
        </a:xfrm>
        <a:prstGeom xmlns:a="http://schemas.openxmlformats.org/drawingml/2006/main" prst="rect">
          <a:avLst/>
        </a:prstGeom>
        <a:noFill xmlns:a="http://schemas.openxmlformats.org/drawingml/2006/main"/>
        <a:ln xmlns:a="http://schemas.openxmlformats.org/drawingml/2006/main" w="22225">
          <a:noFill/>
          <a:miter lim="800000"/>
          <a:headEnd/>
          <a:tailEnd/>
        </a:ln>
        <a:effectLst xmlns:a="http://schemas.openxmlformats.org/drawingml/2006/main"/>
      </cdr:spPr>
      <cdr:txBody>
        <a:bodyPr xmlns:a="http://schemas.openxmlformats.org/drawingml/2006/main" vertOverflow="clip" wrap="square" lIns="27432" tIns="22860" rIns="0" bIns="0" anchor="t" upright="1"/>
        <a:lstStyle xmlns:a="http://schemas.openxmlformats.org/drawingml/2006/main"/>
        <a:p xmlns:a="http://schemas.openxmlformats.org/drawingml/2006/main">
          <a:pPr marL="0" marR="0" indent="0" algn="l" defTabSz="914400" rtl="0" eaLnBrk="1" fontAlgn="auto" latinLnBrk="0" hangingPunct="1">
            <a:lnSpc>
              <a:spcPct val="100000"/>
            </a:lnSpc>
            <a:spcBef>
              <a:spcPts val="0"/>
            </a:spcBef>
            <a:spcAft>
              <a:spcPts val="0"/>
            </a:spcAft>
            <a:buClrTx/>
            <a:buSzTx/>
            <a:buFontTx/>
            <a:buNone/>
            <a:tabLst/>
            <a:defRPr sz="1000"/>
          </a:pPr>
          <a:r>
            <a:rPr lang="en-US" sz="1000" b="0" i="0" strike="noStrike" dirty="0">
              <a:solidFill>
                <a:schemeClr val="tx1"/>
              </a:solidFill>
              <a:latin typeface="+mn-lt"/>
              <a:cs typeface="Arabic Typesetting" panose="03020402040406030203" pitchFamily="66" charset="-78"/>
            </a:rPr>
            <a:t>Excludes County &amp; City Aid funds | </a:t>
          </a:r>
          <a:r>
            <a:rPr lang="en-US" sz="1000" b="0" i="0" dirty="0">
              <a:solidFill>
                <a:schemeClr val="tx1"/>
              </a:solidFill>
              <a:effectLst/>
              <a:latin typeface="+mn-lt"/>
              <a:ea typeface="+mn-ea"/>
              <a:cs typeface="+mn-cs"/>
            </a:rPr>
            <a:t>Excludes</a:t>
          </a:r>
          <a:r>
            <a:rPr lang="en-US" sz="1000" b="0" i="0" baseline="0" dirty="0">
              <a:solidFill>
                <a:schemeClr val="tx1"/>
              </a:solidFill>
              <a:effectLst/>
              <a:latin typeface="+mn-lt"/>
              <a:ea typeface="+mn-ea"/>
              <a:cs typeface="+mn-cs"/>
            </a:rPr>
            <a:t> CAP funds</a:t>
          </a:r>
          <a:endParaRPr lang="en-US" sz="1000" b="0" i="0" strike="noStrike" dirty="0">
            <a:solidFill>
              <a:schemeClr val="tx1"/>
            </a:solidFill>
            <a:latin typeface="+mn-lt"/>
            <a:cs typeface="Arabic Typesetting" panose="03020402040406030203" pitchFamily="66" charset="-78"/>
          </a:endParaRPr>
        </a:p>
      </cdr:txBody>
    </cdr:sp>
  </cdr:relSizeAnchor>
  <cdr:relSizeAnchor xmlns:cdr="http://schemas.openxmlformats.org/drawingml/2006/chartDrawing">
    <cdr:from>
      <cdr:x>0.94511</cdr:x>
      <cdr:y>0.83158</cdr:y>
    </cdr:from>
    <cdr:to>
      <cdr:x>0.97738</cdr:x>
      <cdr:y>0.94238</cdr:y>
    </cdr:to>
    <cdr:sp macro="" textlink="">
      <cdr:nvSpPr>
        <cdr:cNvPr id="3" name="TextBox 2"/>
        <cdr:cNvSpPr txBox="1"/>
      </cdr:nvSpPr>
      <cdr:spPr>
        <a:xfrm xmlns:a="http://schemas.openxmlformats.org/drawingml/2006/main" rot="-2820000">
          <a:off x="8217412" y="5498685"/>
          <a:ext cx="704855" cy="2877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a:latin typeface="Arial" panose="020B0604020202020204" pitchFamily="34" charset="0"/>
              <a:cs typeface="Arial" panose="020B0604020202020204" pitchFamily="34" charset="0"/>
            </a:rPr>
            <a:t>2016</a:t>
          </a:r>
        </a:p>
      </cdr:txBody>
    </cdr:sp>
  </cdr:relSizeAnchor>
  <cdr:relSizeAnchor xmlns:cdr="http://schemas.openxmlformats.org/drawingml/2006/chartDrawing">
    <cdr:from>
      <cdr:x>0.97506</cdr:x>
      <cdr:y>0.8545</cdr:y>
    </cdr:from>
    <cdr:to>
      <cdr:x>0.97547</cdr:x>
      <cdr:y>0.86151</cdr:y>
    </cdr:to>
    <cdr:cxnSp macro="">
      <cdr:nvCxnSpPr>
        <cdr:cNvPr id="17" name="Straight Connector 16"/>
        <cdr:cNvCxnSpPr/>
      </cdr:nvCxnSpPr>
      <cdr:spPr bwMode="auto">
        <a:xfrm xmlns:a="http://schemas.openxmlformats.org/drawingml/2006/main" rot="120000">
          <a:off x="8813800" y="5575301"/>
          <a:ext cx="3664" cy="45720"/>
        </a:xfrm>
        <a:prstGeom xmlns:a="http://schemas.openxmlformats.org/drawingml/2006/main" prst="line">
          <a:avLst/>
        </a:prstGeom>
        <a:solidFill xmlns:a="http://schemas.openxmlformats.org/drawingml/2006/main">
          <a:srgbClr val="FFFFFF"/>
        </a:solidFill>
        <a:ln xmlns:a="http://schemas.openxmlformats.org/drawingml/2006/main" w="22225" cap="flat" cmpd="sng" algn="ctr">
          <a:solidFill>
            <a:schemeClr val="tx1">
              <a:lumMod val="65000"/>
              <a:lumOff val="35000"/>
            </a:schemeClr>
          </a:solidFill>
          <a:prstDash val="solid"/>
          <a:round/>
          <a:headEnd type="none" w="med" len="med"/>
          <a:tailEnd type="none" w="med" len="med"/>
        </a:ln>
        <a:effectLst xmlns:a="http://schemas.openxmlformats.org/drawingml/2006/main"/>
      </cdr:spPr>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6"/>
            <a:ext cx="2971800" cy="466434"/>
          </a:xfrm>
          <a:prstGeom prst="rect">
            <a:avLst/>
          </a:prstGeom>
        </p:spPr>
        <p:txBody>
          <a:bodyPr vert="horz" lIns="92262" tIns="46131" rIns="92262" bIns="46131" rtlCol="0"/>
          <a:lstStyle>
            <a:lvl1pPr algn="l">
              <a:defRPr sz="1200"/>
            </a:lvl1pPr>
          </a:lstStyle>
          <a:p>
            <a:r>
              <a:rPr lang="en-US" smtClean="0"/>
              <a:t>801ST TRC</a:t>
            </a:r>
            <a:endParaRPr lang="en-US"/>
          </a:p>
        </p:txBody>
      </p:sp>
      <p:sp>
        <p:nvSpPr>
          <p:cNvPr id="3" name="Date Placeholder 2"/>
          <p:cNvSpPr>
            <a:spLocks noGrp="1"/>
          </p:cNvSpPr>
          <p:nvPr>
            <p:ph type="dt" sz="quarter" idx="1"/>
          </p:nvPr>
        </p:nvSpPr>
        <p:spPr>
          <a:xfrm>
            <a:off x="3884619" y="6"/>
            <a:ext cx="2971800" cy="466434"/>
          </a:xfrm>
          <a:prstGeom prst="rect">
            <a:avLst/>
          </a:prstGeom>
        </p:spPr>
        <p:txBody>
          <a:bodyPr vert="horz" lIns="92262" tIns="46131" rIns="92262" bIns="46131" rtlCol="0"/>
          <a:lstStyle>
            <a:lvl1pPr algn="r">
              <a:defRPr sz="1200"/>
            </a:lvl1pPr>
          </a:lstStyle>
          <a:p>
            <a:fld id="{CB822539-E2AB-48A5-B61A-2DAE9AE8A22F}" type="datetime8">
              <a:rPr lang="en-US" smtClean="0"/>
              <a:t>8/13/2019 10:00 AM</a:t>
            </a:fld>
            <a:endParaRPr lang="en-US"/>
          </a:p>
        </p:txBody>
      </p:sp>
      <p:sp>
        <p:nvSpPr>
          <p:cNvPr id="4" name="Footer Placeholder 3"/>
          <p:cNvSpPr>
            <a:spLocks noGrp="1"/>
          </p:cNvSpPr>
          <p:nvPr>
            <p:ph type="ftr" sz="quarter" idx="2"/>
          </p:nvPr>
        </p:nvSpPr>
        <p:spPr>
          <a:xfrm>
            <a:off x="3" y="8829973"/>
            <a:ext cx="2971800" cy="466433"/>
          </a:xfrm>
          <a:prstGeom prst="rect">
            <a:avLst/>
          </a:prstGeom>
        </p:spPr>
        <p:txBody>
          <a:bodyPr vert="horz" lIns="92262" tIns="46131" rIns="92262" bIns="46131" rtlCol="0" anchor="b"/>
          <a:lstStyle>
            <a:lvl1pPr algn="l">
              <a:defRPr sz="1200"/>
            </a:lvl1pPr>
          </a:lstStyle>
          <a:p>
            <a:endParaRPr lang="en-US"/>
          </a:p>
        </p:txBody>
      </p:sp>
      <p:sp>
        <p:nvSpPr>
          <p:cNvPr id="5" name="Slide Number Placeholder 4"/>
          <p:cNvSpPr>
            <a:spLocks noGrp="1"/>
          </p:cNvSpPr>
          <p:nvPr>
            <p:ph type="sldNum" sz="quarter" idx="3"/>
          </p:nvPr>
        </p:nvSpPr>
        <p:spPr>
          <a:xfrm>
            <a:off x="3884619" y="8829973"/>
            <a:ext cx="2971800" cy="466433"/>
          </a:xfrm>
          <a:prstGeom prst="rect">
            <a:avLst/>
          </a:prstGeom>
        </p:spPr>
        <p:txBody>
          <a:bodyPr vert="horz" lIns="92262" tIns="46131" rIns="92262" bIns="46131" rtlCol="0" anchor="b"/>
          <a:lstStyle>
            <a:lvl1pPr algn="r">
              <a:defRPr sz="1200"/>
            </a:lvl1pPr>
          </a:lstStyle>
          <a:p>
            <a:fld id="{9F782640-8BDB-4DBA-BA03-C3CD4894655B}" type="slidenum">
              <a:rPr lang="en-US" smtClean="0"/>
              <a:t>‹#›</a:t>
            </a:fld>
            <a:endParaRPr lang="en-US"/>
          </a:p>
        </p:txBody>
      </p:sp>
    </p:spTree>
    <p:extLst>
      <p:ext uri="{BB962C8B-B14F-4D97-AF65-F5344CB8AC3E}">
        <p14:creationId xmlns:p14="http://schemas.microsoft.com/office/powerpoint/2010/main" val="369666121"/>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6"/>
            <a:ext cx="2971800" cy="466434"/>
          </a:xfrm>
          <a:prstGeom prst="rect">
            <a:avLst/>
          </a:prstGeom>
        </p:spPr>
        <p:txBody>
          <a:bodyPr vert="horz" lIns="92262" tIns="46131" rIns="92262" bIns="46131" rtlCol="0"/>
          <a:lstStyle>
            <a:lvl1pPr algn="l">
              <a:defRPr sz="1200"/>
            </a:lvl1pPr>
          </a:lstStyle>
          <a:p>
            <a:r>
              <a:rPr lang="en-US" dirty="0" smtClean="0"/>
              <a:t>108</a:t>
            </a:r>
            <a:r>
              <a:rPr lang="en-US" baseline="30000" dirty="0" smtClean="0"/>
              <a:t>th</a:t>
            </a:r>
            <a:r>
              <a:rPr lang="en-US" dirty="0" smtClean="0"/>
              <a:t> TRC Meeting</a:t>
            </a:r>
            <a:endParaRPr lang="en-US" dirty="0"/>
          </a:p>
        </p:txBody>
      </p:sp>
      <p:sp>
        <p:nvSpPr>
          <p:cNvPr id="3" name="Date Placeholder 2"/>
          <p:cNvSpPr>
            <a:spLocks noGrp="1"/>
          </p:cNvSpPr>
          <p:nvPr>
            <p:ph type="dt" idx="1"/>
          </p:nvPr>
        </p:nvSpPr>
        <p:spPr>
          <a:xfrm>
            <a:off x="3884619" y="6"/>
            <a:ext cx="2971800" cy="466434"/>
          </a:xfrm>
          <a:prstGeom prst="rect">
            <a:avLst/>
          </a:prstGeom>
        </p:spPr>
        <p:txBody>
          <a:bodyPr vert="horz" lIns="92262" tIns="46131" rIns="92262" bIns="46131" rtlCol="0"/>
          <a:lstStyle>
            <a:lvl1pPr algn="r">
              <a:defRPr sz="1200"/>
            </a:lvl1pPr>
          </a:lstStyle>
          <a:p>
            <a:fld id="{B28B98A7-7CA8-472A-8D5E-31D9F91FAE26}" type="datetime8">
              <a:rPr lang="en-US" smtClean="0"/>
              <a:t>8/13/2019 10:00 AM</a:t>
            </a:fld>
            <a:endParaRPr lang="en-US"/>
          </a:p>
        </p:txBody>
      </p:sp>
      <p:sp>
        <p:nvSpPr>
          <p:cNvPr id="4" name="Slide Image Placeholder 3"/>
          <p:cNvSpPr>
            <a:spLocks noGrp="1" noRot="1" noChangeAspect="1"/>
          </p:cNvSpPr>
          <p:nvPr>
            <p:ph type="sldImg" idx="2"/>
          </p:nvPr>
        </p:nvSpPr>
        <p:spPr>
          <a:xfrm>
            <a:off x="1338263" y="1162050"/>
            <a:ext cx="4181475" cy="3136900"/>
          </a:xfrm>
          <a:prstGeom prst="rect">
            <a:avLst/>
          </a:prstGeom>
          <a:noFill/>
          <a:ln w="12700">
            <a:solidFill>
              <a:prstClr val="black"/>
            </a:solidFill>
          </a:ln>
        </p:spPr>
        <p:txBody>
          <a:bodyPr vert="horz" lIns="92262" tIns="46131" rIns="92262" bIns="46131" rtlCol="0" anchor="ctr"/>
          <a:lstStyle/>
          <a:p>
            <a:endParaRPr lang="en-US"/>
          </a:p>
        </p:txBody>
      </p:sp>
      <p:sp>
        <p:nvSpPr>
          <p:cNvPr id="5" name="Notes Placeholder 4"/>
          <p:cNvSpPr>
            <a:spLocks noGrp="1"/>
          </p:cNvSpPr>
          <p:nvPr>
            <p:ph type="body" sz="quarter" idx="3"/>
          </p:nvPr>
        </p:nvSpPr>
        <p:spPr>
          <a:xfrm>
            <a:off x="685801" y="4473897"/>
            <a:ext cx="5486400" cy="3660458"/>
          </a:xfrm>
          <a:prstGeom prst="rect">
            <a:avLst/>
          </a:prstGeom>
        </p:spPr>
        <p:txBody>
          <a:bodyPr vert="horz" lIns="92262" tIns="46131" rIns="92262" bIns="46131"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3" y="8829973"/>
            <a:ext cx="2971800" cy="466433"/>
          </a:xfrm>
          <a:prstGeom prst="rect">
            <a:avLst/>
          </a:prstGeom>
        </p:spPr>
        <p:txBody>
          <a:bodyPr vert="horz" lIns="92262" tIns="46131" rIns="92262" bIns="46131" rtlCol="0" anchor="b"/>
          <a:lstStyle>
            <a:lvl1pPr algn="l">
              <a:defRPr sz="1200"/>
            </a:lvl1pPr>
          </a:lstStyle>
          <a:p>
            <a:endParaRPr lang="en-US"/>
          </a:p>
        </p:txBody>
      </p:sp>
      <p:sp>
        <p:nvSpPr>
          <p:cNvPr id="7" name="Slide Number Placeholder 6"/>
          <p:cNvSpPr>
            <a:spLocks noGrp="1"/>
          </p:cNvSpPr>
          <p:nvPr>
            <p:ph type="sldNum" sz="quarter" idx="5"/>
          </p:nvPr>
        </p:nvSpPr>
        <p:spPr>
          <a:xfrm>
            <a:off x="3884619" y="8829973"/>
            <a:ext cx="2971800" cy="466433"/>
          </a:xfrm>
          <a:prstGeom prst="rect">
            <a:avLst/>
          </a:prstGeom>
        </p:spPr>
        <p:txBody>
          <a:bodyPr vert="horz" lIns="92262" tIns="46131" rIns="92262" bIns="46131" rtlCol="0" anchor="b"/>
          <a:lstStyle>
            <a:lvl1pPr algn="r">
              <a:defRPr sz="1200"/>
            </a:lvl1pPr>
          </a:lstStyle>
          <a:p>
            <a:fld id="{7A26EEFD-19F9-48C8-B458-C0611F9D26D8}" type="slidenum">
              <a:rPr lang="en-US" smtClean="0"/>
              <a:t>‹#›</a:t>
            </a:fld>
            <a:endParaRPr lang="en-US"/>
          </a:p>
        </p:txBody>
      </p:sp>
    </p:spTree>
    <p:extLst>
      <p:ext uri="{BB962C8B-B14F-4D97-AF65-F5344CB8AC3E}">
        <p14:creationId xmlns:p14="http://schemas.microsoft.com/office/powerpoint/2010/main" val="2063769440"/>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441325"/>
            <a:ext cx="5246688" cy="3933825"/>
          </a:xfrm>
        </p:spPr>
      </p:sp>
      <p:sp>
        <p:nvSpPr>
          <p:cNvPr id="3" name="Notes Placeholder 2"/>
          <p:cNvSpPr>
            <a:spLocks noGrp="1"/>
          </p:cNvSpPr>
          <p:nvPr>
            <p:ph type="body" idx="1"/>
          </p:nvPr>
        </p:nvSpPr>
        <p:spPr>
          <a:xfrm>
            <a:off x="721829" y="4436277"/>
            <a:ext cx="6136171" cy="4332383"/>
          </a:xfrm>
        </p:spPr>
        <p:txBody>
          <a:bodyPr/>
          <a:lstStyle/>
          <a:p>
            <a:r>
              <a:rPr lang="en-US" sz="1600" dirty="0">
                <a:latin typeface="Times New Roman" panose="02020603050405020304" pitchFamily="18" charset="0"/>
                <a:cs typeface="Times New Roman" panose="02020603050405020304" pitchFamily="18" charset="0"/>
              </a:rPr>
              <a:t>Good afternoon, I’m </a:t>
            </a:r>
            <a:r>
              <a:rPr lang="en-US" sz="1600" dirty="0" smtClean="0">
                <a:latin typeface="Times New Roman" panose="02020603050405020304" pitchFamily="18" charset="0"/>
                <a:cs typeface="Times New Roman" panose="02020603050405020304" pitchFamily="18" charset="0"/>
              </a:rPr>
              <a:t>Kevin Thornton, Assistant</a:t>
            </a:r>
            <a:r>
              <a:rPr lang="en-US" sz="1600" baseline="0" dirty="0" smtClean="0">
                <a:latin typeface="Times New Roman" panose="02020603050405020304" pitchFamily="18" charset="0"/>
                <a:cs typeface="Times New Roman" panose="02020603050405020304" pitchFamily="18" charset="0"/>
              </a:rPr>
              <a:t> Chief </a:t>
            </a:r>
            <a:r>
              <a:rPr lang="en-US" sz="1600" baseline="0" dirty="0" smtClean="0">
                <a:latin typeface="Times New Roman" panose="02020603050405020304" pitchFamily="18" charset="0"/>
                <a:cs typeface="Times New Roman" panose="02020603050405020304" pitchFamily="18" charset="0"/>
              </a:rPr>
              <a:t>Engineer </a:t>
            </a:r>
            <a:r>
              <a:rPr lang="en-US" sz="1600" baseline="0" dirty="0" smtClean="0">
                <a:latin typeface="Times New Roman" panose="02020603050405020304" pitchFamily="18" charset="0"/>
                <a:cs typeface="Times New Roman" panose="02020603050405020304" pitchFamily="18" charset="0"/>
              </a:rPr>
              <a:t>of Planning for </a:t>
            </a:r>
            <a:r>
              <a:rPr lang="en-US" sz="1600" dirty="0" smtClean="0">
                <a:latin typeface="Times New Roman" panose="02020603050405020304" pitchFamily="18" charset="0"/>
                <a:cs typeface="Times New Roman" panose="02020603050405020304" pitchFamily="18" charset="0"/>
              </a:rPr>
              <a:t>the </a:t>
            </a:r>
            <a:r>
              <a:rPr lang="en-US" sz="1600" dirty="0">
                <a:latin typeface="Times New Roman" panose="02020603050405020304" pitchFamily="18" charset="0"/>
                <a:cs typeface="Times New Roman" panose="02020603050405020304" pitchFamily="18" charset="0"/>
              </a:rPr>
              <a:t>Arkansas Department of Transportation. </a:t>
            </a:r>
            <a:endParaRPr lang="en-US" sz="1600" dirty="0" smtClean="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cs typeface="Times New Roman" panose="02020603050405020304" pitchFamily="18" charset="0"/>
              </a:rPr>
              <a:t>I’m </a:t>
            </a:r>
            <a:r>
              <a:rPr lang="en-US" sz="1600" dirty="0">
                <a:latin typeface="Times New Roman" panose="02020603050405020304" pitchFamily="18" charset="0"/>
                <a:cs typeface="Times New Roman" panose="02020603050405020304" pitchFamily="18" charset="0"/>
              </a:rPr>
              <a:t>happy to be meeting with you </a:t>
            </a:r>
            <a:r>
              <a:rPr lang="en-US" sz="1600" dirty="0" smtClean="0">
                <a:latin typeface="Times New Roman" panose="02020603050405020304" pitchFamily="18" charset="0"/>
                <a:cs typeface="Times New Roman" panose="02020603050405020304" pitchFamily="18" charset="0"/>
              </a:rPr>
              <a:t>today as we begin the 108</a:t>
            </a:r>
            <a:r>
              <a:rPr lang="en-US" sz="1600" baseline="30000" dirty="0" smtClean="0">
                <a:latin typeface="Times New Roman" panose="02020603050405020304" pitchFamily="18" charset="0"/>
                <a:cs typeface="Times New Roman" panose="02020603050405020304" pitchFamily="18" charset="0"/>
              </a:rPr>
              <a:t>th</a:t>
            </a:r>
            <a:r>
              <a:rPr lang="en-US" sz="1600" dirty="0">
                <a:latin typeface="Times New Roman" panose="02020603050405020304" pitchFamily="18" charset="0"/>
                <a:cs typeface="Times New Roman" panose="02020603050405020304" pitchFamily="18" charset="0"/>
              </a:rPr>
              <a:t> Transportation Research Committee Engineering </a:t>
            </a:r>
            <a:r>
              <a:rPr lang="en-US" sz="1600" dirty="0" smtClean="0">
                <a:latin typeface="Times New Roman" panose="02020603050405020304" pitchFamily="18" charset="0"/>
                <a:cs typeface="Times New Roman" panose="02020603050405020304" pitchFamily="18" charset="0"/>
              </a:rPr>
              <a:t>Conference!</a:t>
            </a:r>
          </a:p>
          <a:p>
            <a:endParaRPr lang="en-US" sz="1600" dirty="0" smtClean="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idx="10"/>
          </p:nvPr>
        </p:nvSpPr>
        <p:spPr/>
        <p:txBody>
          <a:bodyPr/>
          <a:lstStyle/>
          <a:p>
            <a:pPr defTabSz="912010">
              <a:defRPr/>
            </a:pPr>
            <a:fld id="{9C7F10AF-D37A-4C8F-8685-4AC6A8176A99}" type="datetime8">
              <a:rPr lang="en-US" smtClean="0">
                <a:solidFill>
                  <a:prstClr val="black"/>
                </a:solidFill>
              </a:rPr>
              <a:t>8/13/2019 10:00 AM</a:t>
            </a:fld>
            <a:endParaRPr lang="en-US" dirty="0">
              <a:solidFill>
                <a:prstClr val="black"/>
              </a:solidFill>
            </a:endParaRPr>
          </a:p>
        </p:txBody>
      </p:sp>
      <p:sp>
        <p:nvSpPr>
          <p:cNvPr id="5" name="Slide Number Placeholder 4"/>
          <p:cNvSpPr>
            <a:spLocks noGrp="1"/>
          </p:cNvSpPr>
          <p:nvPr>
            <p:ph type="sldNum" sz="quarter" idx="11"/>
          </p:nvPr>
        </p:nvSpPr>
        <p:spPr/>
        <p:txBody>
          <a:bodyPr/>
          <a:lstStyle/>
          <a:p>
            <a:pPr defTabSz="912010">
              <a:defRPr/>
            </a:pPr>
            <a:fld id="{443E0FDF-22C5-440D-8A9A-65EC009FC590}" type="slidenum">
              <a:rPr lang="en-US">
                <a:solidFill>
                  <a:prstClr val="black"/>
                </a:solidFill>
              </a:rPr>
              <a:pPr defTabSz="912010">
                <a:defRPr/>
              </a:pPr>
              <a:t>1</a:t>
            </a:fld>
            <a:endParaRPr lang="en-US" dirty="0">
              <a:solidFill>
                <a:prstClr val="black"/>
              </a:solidFill>
            </a:endParaRPr>
          </a:p>
        </p:txBody>
      </p:sp>
      <p:sp>
        <p:nvSpPr>
          <p:cNvPr id="6" name="Header Placeholder 5"/>
          <p:cNvSpPr>
            <a:spLocks noGrp="1"/>
          </p:cNvSpPr>
          <p:nvPr>
            <p:ph type="hdr" sz="quarter" idx="12"/>
          </p:nvPr>
        </p:nvSpPr>
        <p:spPr/>
        <p:txBody>
          <a:bodyPr/>
          <a:lstStyle/>
          <a:p>
            <a:r>
              <a:rPr lang="en-US" smtClean="0"/>
              <a:t>108</a:t>
            </a:r>
            <a:r>
              <a:rPr lang="en-US" baseline="30000" smtClean="0"/>
              <a:t>th</a:t>
            </a:r>
            <a:r>
              <a:rPr lang="en-US" smtClean="0"/>
              <a:t> TRC Meeting</a:t>
            </a:r>
            <a:endParaRPr lang="en-US" dirty="0"/>
          </a:p>
        </p:txBody>
      </p:sp>
    </p:spTree>
    <p:extLst>
      <p:ext uri="{BB962C8B-B14F-4D97-AF65-F5344CB8AC3E}">
        <p14:creationId xmlns:p14="http://schemas.microsoft.com/office/powerpoint/2010/main" val="1414392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71663" y="233363"/>
            <a:ext cx="3438525" cy="2579687"/>
          </a:xfrm>
        </p:spPr>
      </p:sp>
      <p:sp>
        <p:nvSpPr>
          <p:cNvPr id="3" name="Notes Placeholder 2"/>
          <p:cNvSpPr>
            <a:spLocks noGrp="1"/>
          </p:cNvSpPr>
          <p:nvPr>
            <p:ph type="body" idx="1"/>
          </p:nvPr>
        </p:nvSpPr>
        <p:spPr>
          <a:xfrm>
            <a:off x="593948" y="2813847"/>
            <a:ext cx="6262471" cy="5411982"/>
          </a:xfrm>
        </p:spPr>
        <p:txBody>
          <a:bodyPr/>
          <a:lstStyle/>
          <a:p>
            <a:pPr marL="287131" indent="-287131">
              <a:lnSpc>
                <a:spcPct val="107000"/>
              </a:lnSpc>
              <a:spcAft>
                <a:spcPts val="1206"/>
              </a:spcAft>
              <a:buFont typeface="Arial" panose="020B0604020202020204" pitchFamily="34" charset="0"/>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And finally, Act 416 directs all </a:t>
            </a:r>
            <a:r>
              <a:rPr lang="en-US" sz="1400" b="1" u="sng" dirty="0">
                <a:latin typeface="Times New Roman" panose="02020603050405020304" pitchFamily="18" charset="0"/>
                <a:ea typeface="Calibri" panose="020F0502020204030204" pitchFamily="34" charset="0"/>
                <a:cs typeface="Times New Roman" panose="02020603050405020304" pitchFamily="18" charset="0"/>
              </a:rPr>
              <a:t>new</a:t>
            </a:r>
            <a:r>
              <a:rPr lang="en-US" sz="1400" dirty="0">
                <a:latin typeface="Times New Roman" panose="02020603050405020304" pitchFamily="18" charset="0"/>
                <a:ea typeface="Calibri" panose="020F0502020204030204" pitchFamily="34" charset="0"/>
                <a:cs typeface="Times New Roman" panose="02020603050405020304" pitchFamily="18" charset="0"/>
              </a:rPr>
              <a:t> casino revenue to highways, guaranteeing that amount to be at least $35 million annually. </a:t>
            </a:r>
          </a:p>
          <a:p>
            <a:pPr marL="287131" indent="-287131">
              <a:lnSpc>
                <a:spcPct val="107000"/>
              </a:lnSpc>
              <a:spcAft>
                <a:spcPts val="1206"/>
              </a:spcAft>
              <a:buFont typeface="Arial" panose="020B0604020202020204" pitchFamily="34" charset="0"/>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It does not direct </a:t>
            </a:r>
            <a:r>
              <a:rPr lang="en-US" sz="16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all</a:t>
            </a:r>
            <a:r>
              <a:rPr lang="en-US" sz="1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400" dirty="0">
                <a:latin typeface="Times New Roman" panose="02020603050405020304" pitchFamily="18" charset="0"/>
                <a:ea typeface="Calibri" panose="020F0502020204030204" pitchFamily="34" charset="0"/>
                <a:cs typeface="Times New Roman" panose="02020603050405020304" pitchFamily="18" charset="0"/>
              </a:rPr>
              <a:t>casino revenue to highways. </a:t>
            </a:r>
          </a:p>
          <a:p>
            <a:pPr marL="287131" indent="-287131">
              <a:lnSpc>
                <a:spcPct val="107000"/>
              </a:lnSpc>
              <a:spcAft>
                <a:spcPts val="1206"/>
              </a:spcAft>
              <a:buFont typeface="Arial" panose="020B0604020202020204" pitchFamily="34" charset="0"/>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The first $31.2 million collected will go to General Revenue. </a:t>
            </a:r>
          </a:p>
          <a:p>
            <a:pPr marL="287131" indent="-287131">
              <a:lnSpc>
                <a:spcPct val="107000"/>
              </a:lnSpc>
              <a:spcAft>
                <a:spcPts val="1206"/>
              </a:spcAft>
              <a:buFont typeface="Arial" panose="020B0604020202020204" pitchFamily="34" charset="0"/>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That’s the amount that is currently collected from the existing casinos at Oaklawn and Southland.</a:t>
            </a:r>
          </a:p>
          <a:p>
            <a:pPr marL="287131" indent="-287131">
              <a:lnSpc>
                <a:spcPct val="107000"/>
              </a:lnSpc>
              <a:spcAft>
                <a:spcPts val="1206"/>
              </a:spcAft>
              <a:buFont typeface="Arial" panose="020B0604020202020204" pitchFamily="34" charset="0"/>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That amount will continue to flow into General Revenue to hold it harmless</a:t>
            </a:r>
          </a:p>
          <a:p>
            <a:pPr marL="287131" indent="-287131">
              <a:lnSpc>
                <a:spcPct val="107000"/>
              </a:lnSpc>
              <a:spcAft>
                <a:spcPts val="1206"/>
              </a:spcAft>
              <a:buFont typeface="Arial" panose="020B0604020202020204" pitchFamily="34" charset="0"/>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In other words, GR will not see a reduction in the funding flowing into it. </a:t>
            </a:r>
          </a:p>
          <a:p>
            <a:pPr marL="287131" indent="-287131">
              <a:lnSpc>
                <a:spcPct val="107000"/>
              </a:lnSpc>
              <a:spcAft>
                <a:spcPts val="1206"/>
              </a:spcAft>
              <a:buFont typeface="Arial" panose="020B0604020202020204" pitchFamily="34" charset="0"/>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But all revenue above the $31.2 million is dedicated to highways. </a:t>
            </a:r>
          </a:p>
          <a:p>
            <a:pPr marL="287131" indent="-287131">
              <a:lnSpc>
                <a:spcPct val="107000"/>
              </a:lnSpc>
              <a:spcAft>
                <a:spcPts val="1206"/>
              </a:spcAft>
              <a:buFont typeface="Arial" panose="020B0604020202020204" pitchFamily="34" charset="0"/>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At the end of the state fiscal year, all revenue above $31.2 million will be transferred to the highway account. </a:t>
            </a:r>
          </a:p>
          <a:p>
            <a:pPr marL="287131" indent="-287131">
              <a:lnSpc>
                <a:spcPct val="107000"/>
              </a:lnSpc>
              <a:spcAft>
                <a:spcPts val="1206"/>
              </a:spcAft>
              <a:buFont typeface="Arial" panose="020B0604020202020204" pitchFamily="34" charset="0"/>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If the amount to highways is less than $35 million, the difference will be made up from the Restricted Reserve Fund controlled by the Governor to ensure that highways receive at least $35 million per year.</a:t>
            </a:r>
          </a:p>
          <a:p>
            <a:pPr marL="287131" indent="-287131">
              <a:lnSpc>
                <a:spcPct val="107000"/>
              </a:lnSpc>
              <a:spcAft>
                <a:spcPts val="1206"/>
              </a:spcAft>
              <a:buFont typeface="Arial" panose="020B0604020202020204" pitchFamily="34" charset="0"/>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As expansion takes place at Oaklawn and Southland, and up to two more casinos are built, the casino revenue is expected to increase.</a:t>
            </a:r>
          </a:p>
          <a:p>
            <a:pPr marL="287131" indent="-287131">
              <a:lnSpc>
                <a:spcPct val="107000"/>
              </a:lnSpc>
              <a:spcAft>
                <a:spcPts val="1206"/>
              </a:spcAft>
              <a:buFont typeface="Arial" panose="020B0604020202020204" pitchFamily="34" charset="0"/>
              <a:buChar char="•"/>
            </a:pPr>
            <a:r>
              <a:rPr lang="en-US" sz="1400" dirty="0" smtClean="0">
                <a:latin typeface="Times New Roman" panose="02020603050405020304" pitchFamily="18" charset="0"/>
                <a:ea typeface="Calibri" panose="020F0502020204030204" pitchFamily="34" charset="0"/>
                <a:cs typeface="Times New Roman" panose="02020603050405020304" pitchFamily="18" charset="0"/>
              </a:rPr>
              <a:t>Per </a:t>
            </a:r>
            <a:r>
              <a:rPr lang="en-US" sz="1400" dirty="0">
                <a:latin typeface="Times New Roman" panose="02020603050405020304" pitchFamily="18" charset="0"/>
                <a:ea typeface="Calibri" panose="020F0502020204030204" pitchFamily="34" charset="0"/>
                <a:cs typeface="Times New Roman" panose="02020603050405020304" pitchFamily="18" charset="0"/>
              </a:rPr>
              <a:t>DF&amp;A projections, by 2025, total casino tax revenue to the state is expected to exceed $66 million, meaning GR gets their 31.2 million and highways will receive their $35 million with no transfer from the Restricted Reserve Fund needed. </a:t>
            </a:r>
          </a:p>
          <a:p>
            <a:pPr marL="287131" indent="-287131">
              <a:lnSpc>
                <a:spcPct val="107000"/>
              </a:lnSpc>
              <a:spcAft>
                <a:spcPts val="1206"/>
              </a:spcAft>
              <a:buFont typeface="Arial" panose="020B0604020202020204" pitchFamily="34" charset="0"/>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There is no cap on the amount of funds A</a:t>
            </a:r>
            <a:r>
              <a:rPr lang="en-US" sz="1100" dirty="0">
                <a:latin typeface="Times New Roman" panose="02020603050405020304" pitchFamily="18" charset="0"/>
                <a:ea typeface="Calibri" panose="020F0502020204030204" pitchFamily="34" charset="0"/>
                <a:cs typeface="Times New Roman" panose="02020603050405020304" pitchFamily="18" charset="0"/>
              </a:rPr>
              <a:t>R</a:t>
            </a:r>
            <a:r>
              <a:rPr lang="en-US" sz="1400" dirty="0">
                <a:latin typeface="Times New Roman" panose="02020603050405020304" pitchFamily="18" charset="0"/>
                <a:ea typeface="Calibri" panose="020F0502020204030204" pitchFamily="34" charset="0"/>
                <a:cs typeface="Times New Roman" panose="02020603050405020304" pitchFamily="18" charset="0"/>
              </a:rPr>
              <a:t>DOT can receive from the casino tax. </a:t>
            </a:r>
          </a:p>
          <a:p>
            <a:pPr marL="287131" indent="-287131">
              <a:lnSpc>
                <a:spcPct val="107000"/>
              </a:lnSpc>
              <a:spcAft>
                <a:spcPts val="1206"/>
              </a:spcAft>
              <a:buFont typeface="Arial" panose="020B0604020202020204" pitchFamily="34" charset="0"/>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It should also be noted, the DF&amp;A projections are based on expanded casinos at Oaklawn and Southland, and one new casino in Jefferson County. </a:t>
            </a:r>
          </a:p>
          <a:p>
            <a:pPr marL="287131" indent="-287131">
              <a:lnSpc>
                <a:spcPct val="107000"/>
              </a:lnSpc>
              <a:spcAft>
                <a:spcPts val="1206"/>
              </a:spcAft>
              <a:buFont typeface="Arial" panose="020B0604020202020204" pitchFamily="34" charset="0"/>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Their projections do not take into consideration an authorized new casino in Pope County. </a:t>
            </a:r>
          </a:p>
          <a:p>
            <a:pPr marL="287131" indent="-287131">
              <a:lnSpc>
                <a:spcPct val="107000"/>
              </a:lnSpc>
              <a:buFont typeface="Arial" panose="020B0604020202020204" pitchFamily="34" charset="0"/>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If one is built in Pope County, even more revenue could potentially be generated for highways. </a:t>
            </a:r>
          </a:p>
        </p:txBody>
      </p:sp>
      <p:sp>
        <p:nvSpPr>
          <p:cNvPr id="4" name="Slide Number Placeholder 3"/>
          <p:cNvSpPr>
            <a:spLocks noGrp="1"/>
          </p:cNvSpPr>
          <p:nvPr>
            <p:ph type="sldNum" sz="quarter" idx="10"/>
          </p:nvPr>
        </p:nvSpPr>
        <p:spPr/>
        <p:txBody>
          <a:bodyPr/>
          <a:lstStyle/>
          <a:p>
            <a:pPr defTabSz="929385">
              <a:defRPr/>
            </a:pPr>
            <a:fld id="{22005057-84EB-41BD-9199-B796C25FF149}" type="slidenum">
              <a:rPr lang="en-US">
                <a:solidFill>
                  <a:prstClr val="black"/>
                </a:solidFill>
                <a:latin typeface="Calibri"/>
              </a:rPr>
              <a:pPr defTabSz="929385">
                <a:defRPr/>
              </a:pPr>
              <a:t>10</a:t>
            </a:fld>
            <a:endParaRPr lang="en-US" dirty="0">
              <a:solidFill>
                <a:prstClr val="black"/>
              </a:solidFill>
              <a:latin typeface="Calibri"/>
            </a:endParaRPr>
          </a:p>
        </p:txBody>
      </p:sp>
      <p:sp>
        <p:nvSpPr>
          <p:cNvPr id="5" name="Date Placeholder 4"/>
          <p:cNvSpPr>
            <a:spLocks noGrp="1"/>
          </p:cNvSpPr>
          <p:nvPr>
            <p:ph type="dt" idx="11"/>
          </p:nvPr>
        </p:nvSpPr>
        <p:spPr/>
        <p:txBody>
          <a:bodyPr/>
          <a:lstStyle/>
          <a:p>
            <a:pPr defTabSz="929385">
              <a:defRPr/>
            </a:pPr>
            <a:fld id="{E0B160D7-DFF8-4BFD-B23F-3CFAD07F1BAF}" type="datetime8">
              <a:rPr lang="en-US" smtClean="0">
                <a:solidFill>
                  <a:prstClr val="black"/>
                </a:solidFill>
                <a:latin typeface="Calibri"/>
              </a:rPr>
              <a:t>8/13/2019 10:00 AM</a:t>
            </a:fld>
            <a:endParaRPr lang="en-US" dirty="0">
              <a:solidFill>
                <a:prstClr val="black"/>
              </a:solidFill>
              <a:latin typeface="Calibri"/>
            </a:endParaRPr>
          </a:p>
        </p:txBody>
      </p:sp>
      <p:sp>
        <p:nvSpPr>
          <p:cNvPr id="7" name="TextBox 6"/>
          <p:cNvSpPr txBox="1"/>
          <p:nvPr/>
        </p:nvSpPr>
        <p:spPr>
          <a:xfrm>
            <a:off x="304808" y="8454506"/>
            <a:ext cx="3579811" cy="369778"/>
          </a:xfrm>
          <a:prstGeom prst="rect">
            <a:avLst/>
          </a:prstGeom>
          <a:noFill/>
        </p:spPr>
        <p:txBody>
          <a:bodyPr wrap="square" lIns="91883" tIns="45941" rIns="91883" bIns="45941" rtlCol="0">
            <a:spAutoFit/>
          </a:bodyPr>
          <a:lstStyle/>
          <a:p>
            <a:pPr defTabSz="918888">
              <a:defRPr/>
            </a:pPr>
            <a:r>
              <a:rPr lang="en-US" b="1" dirty="0">
                <a:solidFill>
                  <a:srgbClr val="FF0000"/>
                </a:solidFill>
                <a:latin typeface="Times New Roman" panose="02020603050405020304" pitchFamily="18" charset="0"/>
                <a:cs typeface="Times New Roman" panose="02020603050405020304" pitchFamily="18" charset="0"/>
              </a:rPr>
              <a:t>CONTINUED ON NEXT PAGE</a:t>
            </a:r>
          </a:p>
        </p:txBody>
      </p:sp>
      <p:sp>
        <p:nvSpPr>
          <p:cNvPr id="6" name="Header Placeholder 5"/>
          <p:cNvSpPr>
            <a:spLocks noGrp="1"/>
          </p:cNvSpPr>
          <p:nvPr>
            <p:ph type="hdr" sz="quarter" idx="12"/>
          </p:nvPr>
        </p:nvSpPr>
        <p:spPr/>
        <p:txBody>
          <a:bodyPr/>
          <a:lstStyle/>
          <a:p>
            <a:r>
              <a:rPr lang="en-US" smtClean="0"/>
              <a:t>108</a:t>
            </a:r>
            <a:r>
              <a:rPr lang="en-US" baseline="30000" smtClean="0"/>
              <a:t>th</a:t>
            </a:r>
            <a:r>
              <a:rPr lang="en-US" smtClean="0"/>
              <a:t> TRC Meeting</a:t>
            </a:r>
            <a:endParaRPr lang="en-US" dirty="0"/>
          </a:p>
        </p:txBody>
      </p:sp>
    </p:spTree>
    <p:extLst>
      <p:ext uri="{BB962C8B-B14F-4D97-AF65-F5344CB8AC3E}">
        <p14:creationId xmlns:p14="http://schemas.microsoft.com/office/powerpoint/2010/main" val="170155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466725"/>
            <a:ext cx="4524375" cy="3394075"/>
          </a:xfrm>
        </p:spPr>
      </p:sp>
      <p:sp>
        <p:nvSpPr>
          <p:cNvPr id="3" name="Notes Placeholder 2"/>
          <p:cNvSpPr>
            <a:spLocks noGrp="1"/>
          </p:cNvSpPr>
          <p:nvPr>
            <p:ph type="body" idx="1"/>
          </p:nvPr>
        </p:nvSpPr>
        <p:spPr>
          <a:xfrm>
            <a:off x="753057" y="3861272"/>
            <a:ext cx="6103362" cy="4413199"/>
          </a:xfrm>
        </p:spPr>
        <p:txBody>
          <a:bodyPr/>
          <a:lstStyle/>
          <a:p>
            <a:pPr marL="287131" indent="-287131">
              <a:lnSpc>
                <a:spcPct val="107000"/>
              </a:lnSpc>
              <a:spcAft>
                <a:spcPts val="2412"/>
              </a:spcAft>
              <a:buFont typeface="Arial" panose="020B0604020202020204" pitchFamily="34" charset="0"/>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rPr>
              <a:t>So here’s a summary of what the Department can expect from</a:t>
            </a:r>
            <a:br>
              <a:rPr lang="en-US" sz="1600" dirty="0">
                <a:latin typeface="Times New Roman" panose="02020603050405020304" pitchFamily="18" charset="0"/>
                <a:ea typeface="Calibri" panose="020F0502020204030204" pitchFamily="34" charset="0"/>
                <a:cs typeface="Times New Roman" panose="02020603050405020304" pitchFamily="18" charset="0"/>
              </a:rPr>
            </a:br>
            <a:r>
              <a:rPr lang="en-US" sz="1600" dirty="0">
                <a:latin typeface="Times New Roman" panose="02020603050405020304" pitchFamily="18" charset="0"/>
                <a:ea typeface="Calibri" panose="020F0502020204030204" pitchFamily="34" charset="0"/>
                <a:cs typeface="Times New Roman" panose="02020603050405020304" pitchFamily="18" charset="0"/>
              </a:rPr>
              <a:t>Act 416.</a:t>
            </a:r>
          </a:p>
          <a:p>
            <a:pPr marL="287131" indent="-287131">
              <a:lnSpc>
                <a:spcPct val="107000"/>
              </a:lnSpc>
              <a:spcAft>
                <a:spcPts val="804"/>
              </a:spcAft>
              <a:buFont typeface="Arial" panose="020B0604020202020204" pitchFamily="34" charset="0"/>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rPr>
              <a:t>We’ll see this money starting to flow to A</a:t>
            </a:r>
            <a:r>
              <a:rPr lang="en-US" sz="1100" dirty="0">
                <a:latin typeface="Times New Roman" panose="02020603050405020304" pitchFamily="18" charset="0"/>
                <a:ea typeface="Calibri" panose="020F0502020204030204" pitchFamily="34" charset="0"/>
                <a:cs typeface="Times New Roman" panose="02020603050405020304" pitchFamily="18" charset="0"/>
              </a:rPr>
              <a:t>R</a:t>
            </a:r>
            <a:r>
              <a:rPr lang="en-US" sz="1600" dirty="0">
                <a:latin typeface="Times New Roman" panose="02020603050405020304" pitchFamily="18" charset="0"/>
                <a:ea typeface="Calibri" panose="020F0502020204030204" pitchFamily="34" charset="0"/>
                <a:cs typeface="Times New Roman" panose="02020603050405020304" pitchFamily="18" charset="0"/>
              </a:rPr>
              <a:t>DOT by the end of this year, meaning we’ll see work on the ground from this new revenue by this time next year. </a:t>
            </a:r>
          </a:p>
          <a:p>
            <a:pPr marL="287131" indent="-287131">
              <a:lnSpc>
                <a:spcPct val="107000"/>
              </a:lnSpc>
              <a:spcAft>
                <a:spcPts val="2412"/>
              </a:spcAft>
              <a:buFont typeface="Arial" panose="020B0604020202020204" pitchFamily="34" charset="0"/>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rPr>
              <a:t>The great news for the motorists and citizens of Arkansas is that </a:t>
            </a:r>
            <a:r>
              <a:rPr lang="en-US" sz="1600" b="1" dirty="0">
                <a:latin typeface="Times New Roman" panose="02020603050405020304" pitchFamily="18" charset="0"/>
                <a:ea typeface="Calibri" panose="020F0502020204030204" pitchFamily="34" charset="0"/>
                <a:cs typeface="Times New Roman" panose="02020603050405020304" pitchFamily="18" charset="0"/>
              </a:rPr>
              <a:t>ALL</a:t>
            </a:r>
            <a:r>
              <a:rPr lang="en-US" sz="1600" dirty="0">
                <a:latin typeface="Times New Roman" panose="02020603050405020304" pitchFamily="18" charset="0"/>
                <a:ea typeface="Calibri" panose="020F0502020204030204" pitchFamily="34" charset="0"/>
                <a:cs typeface="Times New Roman" panose="02020603050405020304" pitchFamily="18" charset="0"/>
              </a:rPr>
              <a:t> this money will be used for taking care of our existing highways. </a:t>
            </a:r>
          </a:p>
          <a:p>
            <a:pPr marL="287131" indent="-287131">
              <a:lnSpc>
                <a:spcPct val="107000"/>
              </a:lnSpc>
              <a:spcAft>
                <a:spcPts val="2412"/>
              </a:spcAft>
              <a:buFont typeface="Arial" panose="020B0604020202020204" pitchFamily="34" charset="0"/>
              <a:buChar char="•"/>
            </a:pPr>
            <a:r>
              <a:rPr lang="en-US" sz="1600" dirty="0" smtClean="0">
                <a:latin typeface="Times New Roman" panose="02020603050405020304" pitchFamily="18" charset="0"/>
                <a:ea typeface="Calibri" panose="020F0502020204030204" pitchFamily="34" charset="0"/>
                <a:cs typeface="Times New Roman" panose="02020603050405020304" pitchFamily="18" charset="0"/>
              </a:rPr>
              <a:t>You’ll </a:t>
            </a:r>
            <a:r>
              <a:rPr lang="en-US" sz="1600" dirty="0">
                <a:latin typeface="Times New Roman" panose="02020603050405020304" pitchFamily="18" charset="0"/>
                <a:ea typeface="Calibri" panose="020F0502020204030204" pitchFamily="34" charset="0"/>
                <a:cs typeface="Times New Roman" panose="02020603050405020304" pitchFamily="18" charset="0"/>
              </a:rPr>
              <a:t>see overlays, you’ll see shoulder work, and you see lots of work on bridges. </a:t>
            </a:r>
          </a:p>
          <a:p>
            <a:pPr marL="287131" indent="-287131">
              <a:lnSpc>
                <a:spcPct val="107000"/>
              </a:lnSpc>
              <a:spcAft>
                <a:spcPts val="2412"/>
              </a:spcAft>
              <a:buFont typeface="Arial" panose="020B0604020202020204" pitchFamily="34" charset="0"/>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rPr>
              <a:t>That’s our commitment – that this money will all go toward taking care of what we already have. </a:t>
            </a:r>
          </a:p>
        </p:txBody>
      </p:sp>
      <p:sp>
        <p:nvSpPr>
          <p:cNvPr id="4" name="Slide Number Placeholder 3"/>
          <p:cNvSpPr>
            <a:spLocks noGrp="1"/>
          </p:cNvSpPr>
          <p:nvPr>
            <p:ph type="sldNum" sz="quarter" idx="10"/>
          </p:nvPr>
        </p:nvSpPr>
        <p:spPr/>
        <p:txBody>
          <a:bodyPr/>
          <a:lstStyle/>
          <a:p>
            <a:pPr defTabSz="929385">
              <a:defRPr/>
            </a:pPr>
            <a:fld id="{22005057-84EB-41BD-9199-B796C25FF149}" type="slidenum">
              <a:rPr lang="en-US">
                <a:solidFill>
                  <a:prstClr val="black"/>
                </a:solidFill>
                <a:latin typeface="Calibri"/>
              </a:rPr>
              <a:pPr defTabSz="929385">
                <a:defRPr/>
              </a:pPr>
              <a:t>11</a:t>
            </a:fld>
            <a:endParaRPr lang="en-US" dirty="0">
              <a:solidFill>
                <a:prstClr val="black"/>
              </a:solidFill>
              <a:latin typeface="Calibri"/>
            </a:endParaRPr>
          </a:p>
        </p:txBody>
      </p:sp>
      <p:sp>
        <p:nvSpPr>
          <p:cNvPr id="5" name="Date Placeholder 4"/>
          <p:cNvSpPr>
            <a:spLocks noGrp="1"/>
          </p:cNvSpPr>
          <p:nvPr>
            <p:ph type="dt" idx="11"/>
          </p:nvPr>
        </p:nvSpPr>
        <p:spPr/>
        <p:txBody>
          <a:bodyPr/>
          <a:lstStyle/>
          <a:p>
            <a:pPr defTabSz="929385">
              <a:defRPr/>
            </a:pPr>
            <a:fld id="{CB0A7AD9-FA5F-4A16-AB40-5E3C27E70ECC}" type="datetime8">
              <a:rPr lang="en-US" smtClean="0">
                <a:solidFill>
                  <a:prstClr val="black"/>
                </a:solidFill>
                <a:latin typeface="Calibri"/>
              </a:rPr>
              <a:t>8/13/2019 10:00 AM</a:t>
            </a:fld>
            <a:endParaRPr lang="en-US" dirty="0">
              <a:solidFill>
                <a:prstClr val="black"/>
              </a:solidFill>
              <a:latin typeface="Calibri"/>
            </a:endParaRPr>
          </a:p>
        </p:txBody>
      </p:sp>
      <p:sp>
        <p:nvSpPr>
          <p:cNvPr id="6" name="Header Placeholder 5"/>
          <p:cNvSpPr>
            <a:spLocks noGrp="1"/>
          </p:cNvSpPr>
          <p:nvPr>
            <p:ph type="hdr" sz="quarter" idx="12"/>
          </p:nvPr>
        </p:nvSpPr>
        <p:spPr/>
        <p:txBody>
          <a:bodyPr/>
          <a:lstStyle/>
          <a:p>
            <a:r>
              <a:rPr lang="en-US" smtClean="0"/>
              <a:t>108</a:t>
            </a:r>
            <a:r>
              <a:rPr lang="en-US" baseline="30000" smtClean="0"/>
              <a:t>th</a:t>
            </a:r>
            <a:r>
              <a:rPr lang="en-US" smtClean="0"/>
              <a:t> TRC Meeting</a:t>
            </a:r>
            <a:endParaRPr lang="en-US" dirty="0"/>
          </a:p>
        </p:txBody>
      </p:sp>
      <p:sp>
        <p:nvSpPr>
          <p:cNvPr id="7" name="TextBox 6"/>
          <p:cNvSpPr txBox="1"/>
          <p:nvPr/>
        </p:nvSpPr>
        <p:spPr>
          <a:xfrm>
            <a:off x="5278167" y="2163857"/>
            <a:ext cx="1330872" cy="1200329"/>
          </a:xfrm>
          <a:prstGeom prst="rect">
            <a:avLst/>
          </a:prstGeom>
          <a:noFill/>
        </p:spPr>
        <p:txBody>
          <a:bodyPr wrap="square" rtlCol="0">
            <a:spAutoFit/>
          </a:bodyPr>
          <a:lstStyle/>
          <a:p>
            <a:pPr algn="ctr"/>
            <a:r>
              <a:rPr lang="en-US" dirty="0" smtClean="0">
                <a:solidFill>
                  <a:srgbClr val="FF0000"/>
                </a:solidFill>
                <a:latin typeface="Times New Roman" panose="02020603050405020304" pitchFamily="18" charset="0"/>
                <a:cs typeface="Times New Roman" panose="02020603050405020304" pitchFamily="18" charset="0"/>
              </a:rPr>
              <a:t>Click to remove photos and display text.</a:t>
            </a:r>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6375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22438" y="104775"/>
            <a:ext cx="3411537" cy="2557463"/>
          </a:xfrm>
        </p:spPr>
      </p:sp>
      <p:sp>
        <p:nvSpPr>
          <p:cNvPr id="3" name="Notes Placeholder 2"/>
          <p:cNvSpPr>
            <a:spLocks noGrp="1"/>
          </p:cNvSpPr>
          <p:nvPr>
            <p:ph type="body" idx="1"/>
          </p:nvPr>
        </p:nvSpPr>
        <p:spPr>
          <a:xfrm>
            <a:off x="745333" y="2761121"/>
            <a:ext cx="6111087" cy="6436488"/>
          </a:xfrm>
        </p:spPr>
        <p:txBody>
          <a:bodyPr/>
          <a:lstStyle/>
          <a:p>
            <a:pPr marL="344559" indent="-344559">
              <a:lnSpc>
                <a:spcPct val="115000"/>
              </a:lnSpc>
              <a:spcAft>
                <a:spcPts val="1206"/>
              </a:spcAft>
              <a:buFont typeface="Symbol"/>
              <a:buChar char=""/>
            </a:pPr>
            <a:r>
              <a:rPr lang="en-US" sz="1400" dirty="0">
                <a:latin typeface="Times New Roman" panose="02020603050405020304" pitchFamily="18" charset="0"/>
                <a:ea typeface="Calibri"/>
                <a:cs typeface="Times New Roman" panose="02020603050405020304" pitchFamily="18" charset="0"/>
              </a:rPr>
              <a:t>The final component to the Governor’s Highway package is the proposed constitutional amendment. It will be voted on by the people in the next general election – </a:t>
            </a:r>
            <a:r>
              <a:rPr lang="en-US" sz="1400" b="1" dirty="0">
                <a:latin typeface="Times New Roman" panose="02020603050405020304" pitchFamily="18" charset="0"/>
                <a:ea typeface="Calibri"/>
                <a:cs typeface="Times New Roman" panose="02020603050405020304" pitchFamily="18" charset="0"/>
              </a:rPr>
              <a:t>November 2020</a:t>
            </a:r>
            <a:r>
              <a:rPr lang="en-US" sz="1400" dirty="0">
                <a:latin typeface="Times New Roman" panose="02020603050405020304" pitchFamily="18" charset="0"/>
                <a:ea typeface="Calibri"/>
                <a:cs typeface="Times New Roman" panose="02020603050405020304" pitchFamily="18" charset="0"/>
              </a:rPr>
              <a:t>. </a:t>
            </a:r>
          </a:p>
          <a:p>
            <a:pPr marL="344559" indent="-344559">
              <a:lnSpc>
                <a:spcPct val="115000"/>
              </a:lnSpc>
              <a:spcAft>
                <a:spcPts val="1206"/>
              </a:spcAft>
              <a:buFont typeface="Symbol"/>
              <a:buChar char=""/>
            </a:pPr>
            <a:r>
              <a:rPr lang="en-US" sz="1400" dirty="0">
                <a:latin typeface="Times New Roman" panose="02020603050405020304" pitchFamily="18" charset="0"/>
                <a:ea typeface="Calibri"/>
                <a:cs typeface="Times New Roman" panose="02020603050405020304" pitchFamily="18" charset="0"/>
              </a:rPr>
              <a:t>It will take the current temporary ½-cent sales tax that expires in 2023 and make it a permanent revenue source for highways. </a:t>
            </a:r>
          </a:p>
          <a:p>
            <a:pPr marL="344559" indent="-344559">
              <a:lnSpc>
                <a:spcPct val="115000"/>
              </a:lnSpc>
              <a:spcAft>
                <a:spcPts val="1206"/>
              </a:spcAft>
              <a:buFont typeface="Symbol"/>
              <a:buChar char=""/>
            </a:pPr>
            <a:r>
              <a:rPr lang="en-US" sz="1400" dirty="0">
                <a:latin typeface="Times New Roman" panose="02020603050405020304" pitchFamily="18" charset="0"/>
                <a:ea typeface="Calibri"/>
                <a:cs typeface="Times New Roman" panose="02020603050405020304" pitchFamily="18" charset="0"/>
              </a:rPr>
              <a:t>The current temporary ½-cent tax was voted in by the people in Nov. 2012 and is dedicated to a specific set of large, expensive projects – the Connecting Arkansas Program. Those projects will be completed and the accompanying bonds will be paid off in 2023 when the temporary tax is set to expire. </a:t>
            </a:r>
          </a:p>
          <a:p>
            <a:pPr marL="344559" indent="-344559">
              <a:lnSpc>
                <a:spcPct val="115000"/>
              </a:lnSpc>
              <a:spcAft>
                <a:spcPts val="1206"/>
              </a:spcAft>
              <a:buFont typeface="Symbol"/>
              <a:buChar char=""/>
            </a:pPr>
            <a:r>
              <a:rPr lang="en-US" sz="1400" dirty="0">
                <a:latin typeface="Times New Roman" panose="02020603050405020304" pitchFamily="18" charset="0"/>
                <a:ea typeface="Calibri"/>
                <a:cs typeface="Times New Roman" panose="02020603050405020304" pitchFamily="18" charset="0"/>
              </a:rPr>
              <a:t>But if the people choose to support it at the polls, that revenue stream will continue, providing A</a:t>
            </a:r>
            <a:r>
              <a:rPr lang="en-US" sz="1100" dirty="0">
                <a:latin typeface="Times New Roman" panose="02020603050405020304" pitchFamily="18" charset="0"/>
                <a:ea typeface="Calibri"/>
                <a:cs typeface="Times New Roman" panose="02020603050405020304" pitchFamily="18" charset="0"/>
              </a:rPr>
              <a:t>R</a:t>
            </a:r>
            <a:r>
              <a:rPr lang="en-US" sz="1400" dirty="0">
                <a:latin typeface="Times New Roman" panose="02020603050405020304" pitchFamily="18" charset="0"/>
                <a:ea typeface="Calibri"/>
                <a:cs typeface="Times New Roman" panose="02020603050405020304" pitchFamily="18" charset="0"/>
              </a:rPr>
              <a:t>DOT with about $205 million in annual revenue to maintain and improve our state highway system. </a:t>
            </a:r>
            <a:r>
              <a:rPr lang="en-US" sz="1400" b="1" dirty="0">
                <a:latin typeface="Times New Roman" panose="02020603050405020304" pitchFamily="18" charset="0"/>
                <a:ea typeface="Calibri"/>
                <a:cs typeface="Times New Roman" panose="02020603050405020304" pitchFamily="18" charset="0"/>
              </a:rPr>
              <a:t>It will also continue to provide cites and counties with approximately $86 million annually.</a:t>
            </a:r>
            <a:r>
              <a:rPr lang="en-US" sz="1400" dirty="0">
                <a:latin typeface="Times New Roman" panose="02020603050405020304" pitchFamily="18" charset="0"/>
                <a:ea typeface="Calibri"/>
                <a:cs typeface="Times New Roman" panose="02020603050405020304" pitchFamily="18" charset="0"/>
              </a:rPr>
              <a:t>  </a:t>
            </a:r>
          </a:p>
          <a:p>
            <a:pPr marL="344559" indent="-344559">
              <a:lnSpc>
                <a:spcPct val="115000"/>
              </a:lnSpc>
              <a:spcAft>
                <a:spcPts val="1206"/>
              </a:spcAft>
              <a:buFont typeface="Symbol"/>
              <a:buChar char=""/>
            </a:pPr>
            <a:r>
              <a:rPr lang="en-US" sz="1400" dirty="0">
                <a:latin typeface="Times New Roman" panose="02020603050405020304" pitchFamily="18" charset="0"/>
                <a:ea typeface="Calibri"/>
                <a:cs typeface="Times New Roman" panose="02020603050405020304" pitchFamily="18" charset="0"/>
              </a:rPr>
              <a:t>We plan to use </a:t>
            </a:r>
            <a:r>
              <a:rPr lang="en-US" sz="1400" b="1" dirty="0">
                <a:latin typeface="Times New Roman" panose="02020603050405020304" pitchFamily="18" charset="0"/>
                <a:ea typeface="Calibri"/>
                <a:cs typeface="Times New Roman" panose="02020603050405020304" pitchFamily="18" charset="0"/>
              </a:rPr>
              <a:t>half</a:t>
            </a:r>
            <a:r>
              <a:rPr lang="en-US" sz="1400" dirty="0">
                <a:latin typeface="Times New Roman" panose="02020603050405020304" pitchFamily="18" charset="0"/>
                <a:ea typeface="Calibri"/>
                <a:cs typeface="Times New Roman" panose="02020603050405020304" pitchFamily="18" charset="0"/>
              </a:rPr>
              <a:t> of this money – at least $100 million – </a:t>
            </a:r>
            <a:r>
              <a:rPr lang="en-US" sz="1400" b="1" dirty="0">
                <a:latin typeface="Times New Roman" panose="02020603050405020304" pitchFamily="18" charset="0"/>
                <a:ea typeface="Calibri"/>
                <a:cs typeface="Times New Roman" panose="02020603050405020304" pitchFamily="18" charset="0"/>
              </a:rPr>
              <a:t>on more system preservation</a:t>
            </a:r>
            <a:r>
              <a:rPr lang="en-US" sz="1400" dirty="0">
                <a:latin typeface="Times New Roman" panose="02020603050405020304" pitchFamily="18" charset="0"/>
                <a:ea typeface="Calibri"/>
                <a:cs typeface="Times New Roman" panose="02020603050405020304" pitchFamily="18" charset="0"/>
              </a:rPr>
              <a:t>. More work on pavements, more work on bridges. </a:t>
            </a:r>
          </a:p>
          <a:p>
            <a:pPr marL="344559" indent="-344559">
              <a:lnSpc>
                <a:spcPct val="115000"/>
              </a:lnSpc>
              <a:spcAft>
                <a:spcPts val="1206"/>
              </a:spcAft>
              <a:buFont typeface="Symbol"/>
              <a:buChar char=""/>
            </a:pPr>
            <a:r>
              <a:rPr lang="en-US" sz="1400" dirty="0">
                <a:latin typeface="Times New Roman" panose="02020603050405020304" pitchFamily="18" charset="0"/>
                <a:ea typeface="Calibri"/>
                <a:cs typeface="Times New Roman" panose="02020603050405020304" pitchFamily="18" charset="0"/>
              </a:rPr>
              <a:t>As a matter of fact, if the extension of the ½-cent sales tax passes, we’ll be able to repair or replace all the weight restricted bridges on the state highway system over the next 10 years. </a:t>
            </a:r>
          </a:p>
          <a:p>
            <a:pPr marL="344559" indent="-344559">
              <a:lnSpc>
                <a:spcPct val="115000"/>
              </a:lnSpc>
              <a:spcAft>
                <a:spcPts val="1206"/>
              </a:spcAft>
              <a:buFont typeface="Symbol"/>
              <a:buChar char=""/>
            </a:pPr>
            <a:r>
              <a:rPr lang="en-US" sz="1400" dirty="0">
                <a:latin typeface="Times New Roman" panose="02020603050405020304" pitchFamily="18" charset="0"/>
                <a:ea typeface="Calibri"/>
                <a:cs typeface="Times New Roman" panose="02020603050405020304" pitchFamily="18" charset="0"/>
              </a:rPr>
              <a:t>So as you can see, the proposed Constitutional Amendment is a significant component of the Governor’s plan– fully two-thirds of the total revenue. </a:t>
            </a:r>
          </a:p>
        </p:txBody>
      </p:sp>
      <p:sp>
        <p:nvSpPr>
          <p:cNvPr id="4" name="Slide Number Placeholder 3"/>
          <p:cNvSpPr>
            <a:spLocks noGrp="1"/>
          </p:cNvSpPr>
          <p:nvPr>
            <p:ph type="sldNum" sz="quarter" idx="10"/>
          </p:nvPr>
        </p:nvSpPr>
        <p:spPr/>
        <p:txBody>
          <a:bodyPr/>
          <a:lstStyle/>
          <a:p>
            <a:pPr defTabSz="929385">
              <a:defRPr/>
            </a:pPr>
            <a:fld id="{22005057-84EB-41BD-9199-B796C25FF149}" type="slidenum">
              <a:rPr lang="en-US">
                <a:solidFill>
                  <a:prstClr val="black"/>
                </a:solidFill>
                <a:latin typeface="Calibri"/>
              </a:rPr>
              <a:pPr defTabSz="929385">
                <a:defRPr/>
              </a:pPr>
              <a:t>12</a:t>
            </a:fld>
            <a:endParaRPr lang="en-US" dirty="0">
              <a:solidFill>
                <a:prstClr val="black"/>
              </a:solidFill>
              <a:latin typeface="Calibri"/>
            </a:endParaRPr>
          </a:p>
        </p:txBody>
      </p:sp>
      <p:sp>
        <p:nvSpPr>
          <p:cNvPr id="5" name="Date Placeholder 4"/>
          <p:cNvSpPr>
            <a:spLocks noGrp="1"/>
          </p:cNvSpPr>
          <p:nvPr>
            <p:ph type="dt" idx="11"/>
          </p:nvPr>
        </p:nvSpPr>
        <p:spPr/>
        <p:txBody>
          <a:bodyPr/>
          <a:lstStyle/>
          <a:p>
            <a:pPr defTabSz="929385">
              <a:defRPr/>
            </a:pPr>
            <a:fld id="{83CA1BDD-15C7-4010-82E3-01310DFE3126}" type="datetime8">
              <a:rPr lang="en-US" smtClean="0">
                <a:solidFill>
                  <a:prstClr val="black"/>
                </a:solidFill>
                <a:latin typeface="Calibri"/>
              </a:rPr>
              <a:t>8/13/2019 10:00 AM</a:t>
            </a:fld>
            <a:endParaRPr lang="en-US" dirty="0">
              <a:solidFill>
                <a:prstClr val="black"/>
              </a:solidFill>
              <a:latin typeface="Calibri"/>
            </a:endParaRPr>
          </a:p>
        </p:txBody>
      </p:sp>
      <p:sp>
        <p:nvSpPr>
          <p:cNvPr id="6" name="Header Placeholder 5"/>
          <p:cNvSpPr>
            <a:spLocks noGrp="1"/>
          </p:cNvSpPr>
          <p:nvPr>
            <p:ph type="hdr" sz="quarter" idx="12"/>
          </p:nvPr>
        </p:nvSpPr>
        <p:spPr/>
        <p:txBody>
          <a:bodyPr/>
          <a:lstStyle/>
          <a:p>
            <a:r>
              <a:rPr lang="en-US" smtClean="0"/>
              <a:t>108</a:t>
            </a:r>
            <a:r>
              <a:rPr lang="en-US" baseline="30000" smtClean="0"/>
              <a:t>th</a:t>
            </a:r>
            <a:r>
              <a:rPr lang="en-US" smtClean="0"/>
              <a:t> TRC Meeting</a:t>
            </a:r>
            <a:endParaRPr lang="en-US" dirty="0"/>
          </a:p>
        </p:txBody>
      </p:sp>
    </p:spTree>
    <p:extLst>
      <p:ext uri="{BB962C8B-B14F-4D97-AF65-F5344CB8AC3E}">
        <p14:creationId xmlns:p14="http://schemas.microsoft.com/office/powerpoint/2010/main" val="1054935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630238"/>
            <a:ext cx="4265613" cy="3198812"/>
          </a:xfrm>
        </p:spPr>
      </p:sp>
      <p:sp>
        <p:nvSpPr>
          <p:cNvPr id="3" name="Notes Placeholder 2"/>
          <p:cNvSpPr>
            <a:spLocks noGrp="1"/>
          </p:cNvSpPr>
          <p:nvPr>
            <p:ph type="body" idx="1"/>
          </p:nvPr>
        </p:nvSpPr>
        <p:spPr>
          <a:xfrm>
            <a:off x="411274" y="4204689"/>
            <a:ext cx="6393470" cy="4528439"/>
          </a:xfrm>
        </p:spPr>
        <p:txBody>
          <a:bodyPr/>
          <a:lstStyle/>
          <a:p>
            <a:pPr marL="287131" indent="-287131">
              <a:lnSpc>
                <a:spcPct val="107000"/>
              </a:lnSpc>
              <a:spcAft>
                <a:spcPts val="1206"/>
              </a:spcAft>
              <a:buFont typeface="Arial" panose="020B0604020202020204" pitchFamily="34" charset="0"/>
              <a:buChar char="•"/>
            </a:pPr>
            <a:r>
              <a:rPr lang="en-US" sz="1600" b="1" dirty="0">
                <a:latin typeface="Times New Roman" panose="02020603050405020304" pitchFamily="18" charset="0"/>
                <a:ea typeface="Calibri" panose="020F0502020204030204" pitchFamily="34" charset="0"/>
                <a:cs typeface="Times New Roman" panose="02020603050405020304" pitchFamily="18" charset="0"/>
              </a:rPr>
              <a:t>If</a:t>
            </a:r>
            <a:r>
              <a:rPr lang="en-US" sz="1600" dirty="0">
                <a:latin typeface="Times New Roman" panose="02020603050405020304" pitchFamily="18" charset="0"/>
                <a:ea typeface="Calibri" panose="020F0502020204030204" pitchFamily="34" charset="0"/>
                <a:cs typeface="Times New Roman" panose="02020603050405020304" pitchFamily="18" charset="0"/>
              </a:rPr>
              <a:t> the </a:t>
            </a:r>
            <a:r>
              <a:rPr lang="en-US" sz="1600" b="1" dirty="0">
                <a:latin typeface="Times New Roman" panose="02020603050405020304" pitchFamily="18" charset="0"/>
                <a:ea typeface="Calibri" panose="020F0502020204030204" pitchFamily="34" charset="0"/>
                <a:cs typeface="Times New Roman" panose="02020603050405020304" pitchFamily="18" charset="0"/>
              </a:rPr>
              <a:t>Constitutional Amendment passes</a:t>
            </a:r>
            <a:r>
              <a:rPr lang="en-US" sz="1600" dirty="0">
                <a:latin typeface="Times New Roman" panose="02020603050405020304" pitchFamily="18" charset="0"/>
                <a:ea typeface="Calibri" panose="020F0502020204030204" pitchFamily="34" charset="0"/>
                <a:cs typeface="Times New Roman" panose="02020603050405020304" pitchFamily="18" charset="0"/>
              </a:rPr>
              <a:t>, this is a </a:t>
            </a:r>
            <a:r>
              <a:rPr lang="en-US" sz="1600" b="1" dirty="0">
                <a:latin typeface="Times New Roman" panose="02020603050405020304" pitchFamily="18" charset="0"/>
                <a:ea typeface="Calibri" panose="020F0502020204030204" pitchFamily="34" charset="0"/>
                <a:cs typeface="Times New Roman" panose="02020603050405020304" pitchFamily="18" charset="0"/>
              </a:rPr>
              <a:t>summary</a:t>
            </a:r>
            <a:r>
              <a:rPr lang="en-US" sz="1600" dirty="0">
                <a:latin typeface="Times New Roman" panose="02020603050405020304" pitchFamily="18" charset="0"/>
                <a:ea typeface="Calibri" panose="020F0502020204030204" pitchFamily="34" charset="0"/>
                <a:cs typeface="Times New Roman" panose="02020603050405020304" pitchFamily="18" charset="0"/>
              </a:rPr>
              <a:t> of the </a:t>
            </a:r>
            <a:r>
              <a:rPr lang="en-US" sz="1600" b="1" dirty="0">
                <a:latin typeface="Times New Roman" panose="02020603050405020304" pitchFamily="18" charset="0"/>
                <a:ea typeface="Calibri" panose="020F0502020204030204" pitchFamily="34" charset="0"/>
                <a:cs typeface="Times New Roman" panose="02020603050405020304" pitchFamily="18" charset="0"/>
              </a:rPr>
              <a:t>new</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b="1" dirty="0">
                <a:latin typeface="Times New Roman" panose="02020603050405020304" pitchFamily="18" charset="0"/>
                <a:ea typeface="Calibri" panose="020F0502020204030204" pitchFamily="34" charset="0"/>
                <a:cs typeface="Times New Roman" panose="02020603050405020304" pitchFamily="18" charset="0"/>
              </a:rPr>
              <a:t>funding</a:t>
            </a:r>
            <a:r>
              <a:rPr lang="en-US" sz="1600" dirty="0">
                <a:latin typeface="Times New Roman" panose="02020603050405020304" pitchFamily="18" charset="0"/>
                <a:ea typeface="Calibri" panose="020F0502020204030204" pitchFamily="34" charset="0"/>
                <a:cs typeface="Times New Roman" panose="02020603050405020304" pitchFamily="18" charset="0"/>
              </a:rPr>
              <a:t> that will be </a:t>
            </a:r>
            <a:r>
              <a:rPr lang="en-US" sz="1600" b="1" dirty="0">
                <a:latin typeface="Times New Roman" panose="02020603050405020304" pitchFamily="18" charset="0"/>
                <a:ea typeface="Calibri" panose="020F0502020204030204" pitchFamily="34" charset="0"/>
                <a:cs typeface="Times New Roman" panose="02020603050405020304" pitchFamily="18" charset="0"/>
              </a:rPr>
              <a:t>available</a:t>
            </a:r>
            <a:r>
              <a:rPr lang="en-US" sz="1600" dirty="0">
                <a:latin typeface="Times New Roman" panose="02020603050405020304" pitchFamily="18" charset="0"/>
                <a:ea typeface="Calibri" panose="020F0502020204030204" pitchFamily="34" charset="0"/>
                <a:cs typeface="Times New Roman" panose="02020603050405020304" pitchFamily="18" charset="0"/>
              </a:rPr>
              <a:t> to the </a:t>
            </a:r>
            <a:r>
              <a:rPr lang="en-US" sz="1600" b="1" dirty="0">
                <a:latin typeface="Times New Roman" panose="02020603050405020304" pitchFamily="18" charset="0"/>
                <a:ea typeface="Calibri" panose="020F0502020204030204" pitchFamily="34" charset="0"/>
                <a:cs typeface="Times New Roman" panose="02020603050405020304" pitchFamily="18" charset="0"/>
              </a:rPr>
              <a:t>Department</a:t>
            </a:r>
            <a:r>
              <a:rPr lang="en-US" sz="1600" dirty="0">
                <a:latin typeface="Times New Roman" panose="02020603050405020304" pitchFamily="18" charset="0"/>
                <a:ea typeface="Calibri" panose="020F0502020204030204" pitchFamily="34" charset="0"/>
                <a:cs typeface="Times New Roman" panose="02020603050405020304" pitchFamily="18" charset="0"/>
              </a:rPr>
              <a:t>:</a:t>
            </a:r>
          </a:p>
          <a:p>
            <a:pPr marL="746542" lvl="2" indent="-287131">
              <a:lnSpc>
                <a:spcPct val="107000"/>
              </a:lnSpc>
              <a:spcAft>
                <a:spcPts val="1206"/>
              </a:spcAft>
              <a:buFont typeface="Wingdings" panose="05000000000000000000" pitchFamily="2" charset="2"/>
              <a:buChar char="ü"/>
            </a:pPr>
            <a:r>
              <a:rPr lang="en-US" sz="1600" b="1" dirty="0">
                <a:latin typeface="Times New Roman" panose="02020603050405020304" pitchFamily="18" charset="0"/>
                <a:ea typeface="Calibri" panose="020F0502020204030204" pitchFamily="34" charset="0"/>
                <a:cs typeface="Times New Roman" panose="02020603050405020304" pitchFamily="18" charset="0"/>
              </a:rPr>
              <a:t>Act 416 </a:t>
            </a:r>
            <a:r>
              <a:rPr lang="en-US" sz="1600" dirty="0">
                <a:latin typeface="Times New Roman" panose="02020603050405020304" pitchFamily="18" charset="0"/>
                <a:ea typeface="Calibri" panose="020F0502020204030204" pitchFamily="34" charset="0"/>
                <a:cs typeface="Times New Roman" panose="02020603050405020304" pitchFamily="18" charset="0"/>
              </a:rPr>
              <a:t>provides </a:t>
            </a:r>
            <a:r>
              <a:rPr lang="en-US" sz="1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$95 million </a:t>
            </a:r>
            <a:r>
              <a:rPr lang="en-US" sz="1600" b="1" dirty="0">
                <a:latin typeface="Times New Roman" panose="02020603050405020304" pitchFamily="18" charset="0"/>
                <a:ea typeface="Calibri" panose="020F0502020204030204" pitchFamily="34" charset="0"/>
                <a:cs typeface="Times New Roman" panose="02020603050405020304" pitchFamily="18" charset="0"/>
              </a:rPr>
              <a:t>per year</a:t>
            </a:r>
          </a:p>
          <a:p>
            <a:pPr marL="746542" lvl="2" indent="-287131">
              <a:lnSpc>
                <a:spcPct val="107000"/>
              </a:lnSpc>
              <a:spcAft>
                <a:spcPts val="1206"/>
              </a:spcAft>
              <a:buFont typeface="Wingdings" panose="05000000000000000000" pitchFamily="2" charset="2"/>
              <a:buChar char="ü"/>
            </a:pPr>
            <a:r>
              <a:rPr lang="en-US" sz="1600" b="1" dirty="0">
                <a:latin typeface="Times New Roman" panose="02020603050405020304" pitchFamily="18" charset="0"/>
                <a:ea typeface="Calibri" panose="020F0502020204030204" pitchFamily="34" charset="0"/>
                <a:cs typeface="Times New Roman" panose="02020603050405020304" pitchFamily="18" charset="0"/>
              </a:rPr>
              <a:t>House Joint Resolution 1018 </a:t>
            </a:r>
            <a:r>
              <a:rPr lang="en-US" sz="1600" dirty="0">
                <a:latin typeface="Times New Roman" panose="02020603050405020304" pitchFamily="18" charset="0"/>
                <a:ea typeface="Calibri" panose="020F0502020204030204" pitchFamily="34" charset="0"/>
                <a:cs typeface="Times New Roman" panose="02020603050405020304" pitchFamily="18" charset="0"/>
              </a:rPr>
              <a:t>- Constitutional Amendment will </a:t>
            </a:r>
            <a:r>
              <a:rPr lang="en-US" sz="1600" b="1" dirty="0">
                <a:latin typeface="Times New Roman" panose="02020603050405020304" pitchFamily="18" charset="0"/>
                <a:ea typeface="Calibri" panose="020F0502020204030204" pitchFamily="34" charset="0"/>
                <a:cs typeface="Times New Roman" panose="02020603050405020304" pitchFamily="18" charset="0"/>
              </a:rPr>
              <a:t>provide</a:t>
            </a:r>
            <a:r>
              <a:rPr lang="en-US" sz="1600" dirty="0">
                <a:latin typeface="Times New Roman" panose="02020603050405020304" pitchFamily="18" charset="0"/>
                <a:ea typeface="Calibri" panose="020F0502020204030204" pitchFamily="34" charset="0"/>
                <a:cs typeface="Times New Roman" panose="02020603050405020304" pitchFamily="18" charset="0"/>
              </a:rPr>
              <a:t> , if passed, </a:t>
            </a:r>
            <a:r>
              <a:rPr lang="en-US" sz="1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$205 million </a:t>
            </a:r>
            <a:r>
              <a:rPr lang="en-US" sz="1600" b="1" dirty="0">
                <a:latin typeface="Times New Roman" panose="02020603050405020304" pitchFamily="18" charset="0"/>
                <a:ea typeface="Calibri" panose="020F0502020204030204" pitchFamily="34" charset="0"/>
                <a:cs typeface="Times New Roman" panose="02020603050405020304" pitchFamily="18" charset="0"/>
              </a:rPr>
              <a:t>per year</a:t>
            </a:r>
          </a:p>
          <a:p>
            <a:pPr marL="746542" lvl="2" indent="-287131">
              <a:lnSpc>
                <a:spcPct val="107000"/>
              </a:lnSpc>
              <a:spcAft>
                <a:spcPts val="1206"/>
              </a:spcAft>
              <a:buFont typeface="Wingdings" panose="05000000000000000000" pitchFamily="2" charset="2"/>
              <a:buChar char="ü"/>
            </a:pPr>
            <a:r>
              <a:rPr lang="en-US" sz="1600" dirty="0">
                <a:latin typeface="Times New Roman" panose="02020603050405020304" pitchFamily="18" charset="0"/>
                <a:ea typeface="Calibri" panose="020F0502020204030204" pitchFamily="34" charset="0"/>
                <a:cs typeface="Times New Roman" panose="02020603050405020304" pitchFamily="18" charset="0"/>
              </a:rPr>
              <a:t>The </a:t>
            </a:r>
            <a:r>
              <a:rPr lang="en-US" sz="1600" b="1" dirty="0">
                <a:latin typeface="Times New Roman" panose="02020603050405020304" pitchFamily="18" charset="0"/>
                <a:ea typeface="Calibri" panose="020F0502020204030204" pitchFamily="34" charset="0"/>
                <a:cs typeface="Times New Roman" panose="02020603050405020304" pitchFamily="18" charset="0"/>
              </a:rPr>
              <a:t>Total</a:t>
            </a:r>
            <a:r>
              <a:rPr lang="en-US" sz="1600" dirty="0">
                <a:latin typeface="Times New Roman" panose="02020603050405020304" pitchFamily="18" charset="0"/>
                <a:ea typeface="Calibri" panose="020F0502020204030204" pitchFamily="34" charset="0"/>
                <a:cs typeface="Times New Roman" panose="02020603050405020304" pitchFamily="18" charset="0"/>
              </a:rPr>
              <a:t> to the </a:t>
            </a:r>
            <a:r>
              <a:rPr lang="en-US" sz="1600" b="1" dirty="0">
                <a:latin typeface="Times New Roman" panose="02020603050405020304" pitchFamily="18" charset="0"/>
                <a:ea typeface="Calibri" panose="020F0502020204030204" pitchFamily="34" charset="0"/>
                <a:cs typeface="Times New Roman" panose="02020603050405020304" pitchFamily="18" charset="0"/>
              </a:rPr>
              <a:t>Department</a:t>
            </a:r>
            <a:r>
              <a:rPr lang="en-US" sz="1600" dirty="0">
                <a:latin typeface="Times New Roman" panose="02020603050405020304" pitchFamily="18" charset="0"/>
                <a:ea typeface="Calibri" panose="020F0502020204030204" pitchFamily="34" charset="0"/>
                <a:cs typeface="Times New Roman" panose="02020603050405020304" pitchFamily="18" charset="0"/>
              </a:rPr>
              <a:t> will be </a:t>
            </a:r>
            <a:r>
              <a:rPr lang="en-US" sz="1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$300 million </a:t>
            </a:r>
            <a:r>
              <a:rPr lang="en-US" sz="1600" b="1" dirty="0">
                <a:latin typeface="Times New Roman" panose="02020603050405020304" pitchFamily="18" charset="0"/>
                <a:ea typeface="Calibri" panose="020F0502020204030204" pitchFamily="34" charset="0"/>
                <a:cs typeface="Times New Roman" panose="02020603050405020304" pitchFamily="18" charset="0"/>
              </a:rPr>
              <a:t>per year</a:t>
            </a:r>
          </a:p>
          <a:p>
            <a:pPr marL="287131" indent="-287131">
              <a:lnSpc>
                <a:spcPct val="107000"/>
              </a:lnSpc>
              <a:spcAft>
                <a:spcPts val="1206"/>
              </a:spcAft>
              <a:buFont typeface="Arial" panose="020B0604020202020204" pitchFamily="34" charset="0"/>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rPr>
              <a:t> So that’s the program. We’re excited and thankful to actually be able to make a difference for Arkansas’ road users by making significant improvements to the quality of our roads!!! </a:t>
            </a:r>
          </a:p>
        </p:txBody>
      </p:sp>
      <p:sp>
        <p:nvSpPr>
          <p:cNvPr id="4" name="Slide Number Placeholder 3"/>
          <p:cNvSpPr>
            <a:spLocks noGrp="1"/>
          </p:cNvSpPr>
          <p:nvPr>
            <p:ph type="sldNum" sz="quarter" idx="10"/>
          </p:nvPr>
        </p:nvSpPr>
        <p:spPr/>
        <p:txBody>
          <a:bodyPr/>
          <a:lstStyle/>
          <a:p>
            <a:pPr defTabSz="929385">
              <a:defRPr/>
            </a:pPr>
            <a:fld id="{22005057-84EB-41BD-9199-B796C25FF149}" type="slidenum">
              <a:rPr lang="en-US">
                <a:solidFill>
                  <a:prstClr val="black"/>
                </a:solidFill>
                <a:latin typeface="Calibri"/>
              </a:rPr>
              <a:pPr defTabSz="929385">
                <a:defRPr/>
              </a:pPr>
              <a:t>13</a:t>
            </a:fld>
            <a:endParaRPr lang="en-US" dirty="0">
              <a:solidFill>
                <a:prstClr val="black"/>
              </a:solidFill>
              <a:latin typeface="Calibri"/>
            </a:endParaRPr>
          </a:p>
        </p:txBody>
      </p:sp>
      <p:sp>
        <p:nvSpPr>
          <p:cNvPr id="5" name="Date Placeholder 4"/>
          <p:cNvSpPr>
            <a:spLocks noGrp="1"/>
          </p:cNvSpPr>
          <p:nvPr>
            <p:ph type="dt" idx="11"/>
          </p:nvPr>
        </p:nvSpPr>
        <p:spPr/>
        <p:txBody>
          <a:bodyPr/>
          <a:lstStyle/>
          <a:p>
            <a:pPr defTabSz="929385">
              <a:defRPr/>
            </a:pPr>
            <a:fld id="{44FFC335-65C5-47F1-B1AE-3C3366F9D9EA}" type="datetime8">
              <a:rPr lang="en-US" smtClean="0">
                <a:solidFill>
                  <a:prstClr val="black"/>
                </a:solidFill>
                <a:latin typeface="Calibri"/>
              </a:rPr>
              <a:t>8/13/2019 10:00 AM</a:t>
            </a:fld>
            <a:endParaRPr lang="en-US" dirty="0">
              <a:solidFill>
                <a:prstClr val="black"/>
              </a:solidFill>
              <a:latin typeface="Calibri"/>
            </a:endParaRPr>
          </a:p>
        </p:txBody>
      </p:sp>
      <p:sp>
        <p:nvSpPr>
          <p:cNvPr id="6" name="Header Placeholder 5"/>
          <p:cNvSpPr>
            <a:spLocks noGrp="1"/>
          </p:cNvSpPr>
          <p:nvPr>
            <p:ph type="hdr" sz="quarter" idx="12"/>
          </p:nvPr>
        </p:nvSpPr>
        <p:spPr/>
        <p:txBody>
          <a:bodyPr/>
          <a:lstStyle/>
          <a:p>
            <a:r>
              <a:rPr lang="en-US" smtClean="0"/>
              <a:t>108</a:t>
            </a:r>
            <a:r>
              <a:rPr lang="en-US" baseline="30000" smtClean="0"/>
              <a:t>th</a:t>
            </a:r>
            <a:r>
              <a:rPr lang="en-US" smtClean="0"/>
              <a:t> TRC Meeting</a:t>
            </a:r>
            <a:endParaRPr lang="en-US" dirty="0"/>
          </a:p>
        </p:txBody>
      </p:sp>
    </p:spTree>
    <p:extLst>
      <p:ext uri="{BB962C8B-B14F-4D97-AF65-F5344CB8AC3E}">
        <p14:creationId xmlns:p14="http://schemas.microsoft.com/office/powerpoint/2010/main" val="1836161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4750" y="4439383"/>
            <a:ext cx="5923445" cy="3660458"/>
          </a:xfrm>
        </p:spPr>
        <p:txBody>
          <a:bodyPr/>
          <a:lstStyle/>
          <a:p>
            <a:r>
              <a:rPr lang="en-US" sz="2000" dirty="0">
                <a:latin typeface="Times New Roman" panose="02020603050405020304" pitchFamily="18" charset="0"/>
                <a:cs typeface="Times New Roman" panose="02020603050405020304" pitchFamily="18" charset="0"/>
              </a:rPr>
              <a:t>The main key to the success of this revenue package was a concerted effort by the Governor, the Legislature, a strong coalition group of stakeholders and A</a:t>
            </a:r>
            <a:r>
              <a:rPr lang="en-US" sz="1600" dirty="0">
                <a:latin typeface="Times New Roman" panose="02020603050405020304" pitchFamily="18" charset="0"/>
                <a:cs typeface="Times New Roman" panose="02020603050405020304" pitchFamily="18" charset="0"/>
              </a:rPr>
              <a:t>R</a:t>
            </a:r>
            <a:r>
              <a:rPr lang="en-US" sz="2000" dirty="0">
                <a:latin typeface="Times New Roman" panose="02020603050405020304" pitchFamily="18" charset="0"/>
                <a:cs typeface="Times New Roman" panose="02020603050405020304" pitchFamily="18" charset="0"/>
              </a:rPr>
              <a:t>DOT to find consensus and unity on how to achieve the goal of having adequate and sustainable funding Arkansas’ transportation system. </a:t>
            </a:r>
          </a:p>
        </p:txBody>
      </p:sp>
      <p:sp>
        <p:nvSpPr>
          <p:cNvPr id="5" name="Date Placeholder 4"/>
          <p:cNvSpPr>
            <a:spLocks noGrp="1"/>
          </p:cNvSpPr>
          <p:nvPr>
            <p:ph type="dt" idx="11"/>
          </p:nvPr>
        </p:nvSpPr>
        <p:spPr/>
        <p:txBody>
          <a:bodyPr/>
          <a:lstStyle/>
          <a:p>
            <a:pPr defTabSz="912188">
              <a:defRPr/>
            </a:pPr>
            <a:fld id="{FF9B8854-0272-410F-8A91-30EAA18FBF44}" type="datetime8">
              <a:rPr lang="en-US" smtClean="0">
                <a:solidFill>
                  <a:prstClr val="black"/>
                </a:solidFill>
                <a:latin typeface="Calibri"/>
              </a:rPr>
              <a:t>8/13/2019 10:00 AM</a:t>
            </a:fld>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pPr defTabSz="912188">
              <a:defRPr/>
            </a:pPr>
            <a:fld id="{3D6A4B83-840D-4388-862F-FE603340036E}" type="slidenum">
              <a:rPr lang="en-US">
                <a:solidFill>
                  <a:prstClr val="black"/>
                </a:solidFill>
                <a:latin typeface="Calibri"/>
              </a:rPr>
              <a:pPr defTabSz="912188">
                <a:defRPr/>
              </a:pPr>
              <a:t>14</a:t>
            </a:fld>
            <a:endParaRPr lang="en-US">
              <a:solidFill>
                <a:prstClr val="black"/>
              </a:solidFill>
              <a:latin typeface="Calibri"/>
            </a:endParaRPr>
          </a:p>
        </p:txBody>
      </p:sp>
      <p:sp>
        <p:nvSpPr>
          <p:cNvPr id="4" name="Header Placeholder 3"/>
          <p:cNvSpPr>
            <a:spLocks noGrp="1"/>
          </p:cNvSpPr>
          <p:nvPr>
            <p:ph type="hdr" sz="quarter" idx="13"/>
          </p:nvPr>
        </p:nvSpPr>
        <p:spPr/>
        <p:txBody>
          <a:bodyPr/>
          <a:lstStyle/>
          <a:p>
            <a:r>
              <a:rPr lang="en-US" smtClean="0"/>
              <a:t>108</a:t>
            </a:r>
            <a:r>
              <a:rPr lang="en-US" baseline="30000" smtClean="0"/>
              <a:t>th</a:t>
            </a:r>
            <a:r>
              <a:rPr lang="en-US" smtClean="0"/>
              <a:t> TRC Meeting</a:t>
            </a:r>
            <a:endParaRPr lang="en-US" dirty="0"/>
          </a:p>
        </p:txBody>
      </p:sp>
    </p:spTree>
    <p:extLst>
      <p:ext uri="{BB962C8B-B14F-4D97-AF65-F5344CB8AC3E}">
        <p14:creationId xmlns:p14="http://schemas.microsoft.com/office/powerpoint/2010/main" val="756105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8388" y="639763"/>
            <a:ext cx="4879975" cy="3659187"/>
          </a:xfrm>
        </p:spPr>
      </p:sp>
      <p:sp>
        <p:nvSpPr>
          <p:cNvPr id="3" name="Notes Placeholder 2"/>
          <p:cNvSpPr>
            <a:spLocks noGrp="1"/>
          </p:cNvSpPr>
          <p:nvPr>
            <p:ph type="body" idx="1"/>
          </p:nvPr>
        </p:nvSpPr>
        <p:spPr>
          <a:xfrm>
            <a:off x="764751" y="4472574"/>
            <a:ext cx="5486400" cy="3660458"/>
          </a:xfrm>
        </p:spPr>
        <p:txBody>
          <a:bodyPr/>
          <a:lstStyle/>
          <a:p>
            <a:pPr>
              <a:spcAft>
                <a:spcPts val="1220"/>
              </a:spcAft>
            </a:pPr>
            <a:r>
              <a:rPr lang="en-US" sz="1800" dirty="0" smtClean="0">
                <a:latin typeface="Times New Roman" panose="02020603050405020304" pitchFamily="18" charset="0"/>
                <a:cs typeface="Times New Roman" panose="02020603050405020304" pitchFamily="18" charset="0"/>
              </a:rPr>
              <a:t>As a reminder, let </a:t>
            </a:r>
            <a:r>
              <a:rPr lang="en-US" sz="1800" dirty="0">
                <a:latin typeface="Times New Roman" panose="02020603050405020304" pitchFamily="18" charset="0"/>
                <a:cs typeface="Times New Roman" panose="02020603050405020304" pitchFamily="18" charset="0"/>
              </a:rPr>
              <a:t>me take a few minutes and explain </a:t>
            </a:r>
            <a:r>
              <a:rPr lang="en-US" sz="1800" dirty="0" smtClean="0">
                <a:latin typeface="Times New Roman" panose="02020603050405020304" pitchFamily="18" charset="0"/>
                <a:cs typeface="Times New Roman" panose="02020603050405020304" pitchFamily="18" charset="0"/>
              </a:rPr>
              <a:t>how we got to where we are.   </a:t>
            </a:r>
          </a:p>
          <a:p>
            <a:pPr>
              <a:spcAft>
                <a:spcPts val="1220"/>
              </a:spcAft>
            </a:pPr>
            <a:r>
              <a:rPr lang="en-US" sz="1800" dirty="0" smtClean="0">
                <a:latin typeface="Times New Roman" panose="02020603050405020304" pitchFamily="18" charset="0"/>
                <a:cs typeface="Times New Roman" panose="02020603050405020304" pitchFamily="18" charset="0"/>
              </a:rPr>
              <a:t>Our </a:t>
            </a:r>
            <a:r>
              <a:rPr lang="en-US" sz="1800" dirty="0">
                <a:latin typeface="Times New Roman" panose="02020603050405020304" pitchFamily="18" charset="0"/>
                <a:cs typeface="Times New Roman" panose="02020603050405020304" pitchFamily="18" charset="0"/>
              </a:rPr>
              <a:t>biggest challenge over the past few decades has been not only trying to increase revenue for highways, but also trying to maintain our highway system with our inadequate level of revenue that comes to us from our outdated highway funding mechanism. </a:t>
            </a:r>
          </a:p>
        </p:txBody>
      </p:sp>
      <p:sp>
        <p:nvSpPr>
          <p:cNvPr id="4" name="Date Placeholder 3"/>
          <p:cNvSpPr>
            <a:spLocks noGrp="1"/>
          </p:cNvSpPr>
          <p:nvPr>
            <p:ph type="dt" idx="10"/>
          </p:nvPr>
        </p:nvSpPr>
        <p:spPr/>
        <p:txBody>
          <a:bodyPr/>
          <a:lstStyle/>
          <a:p>
            <a:pPr defTabSz="929388">
              <a:defRPr/>
            </a:pPr>
            <a:fld id="{5F507424-A8D2-407B-8492-9FA4E64DBD5E}" type="datetime8">
              <a:rPr lang="en-US" smtClean="0">
                <a:solidFill>
                  <a:prstClr val="black"/>
                </a:solidFill>
              </a:rPr>
              <a:t>8/13/2019 10:00 AM</a:t>
            </a:fld>
            <a:endParaRPr lang="en-US">
              <a:solidFill>
                <a:prstClr val="black"/>
              </a:solidFill>
            </a:endParaRPr>
          </a:p>
        </p:txBody>
      </p:sp>
      <p:sp>
        <p:nvSpPr>
          <p:cNvPr id="5" name="Slide Number Placeholder 4"/>
          <p:cNvSpPr>
            <a:spLocks noGrp="1"/>
          </p:cNvSpPr>
          <p:nvPr>
            <p:ph type="sldNum" sz="quarter" idx="11"/>
          </p:nvPr>
        </p:nvSpPr>
        <p:spPr/>
        <p:txBody>
          <a:bodyPr/>
          <a:lstStyle/>
          <a:p>
            <a:pPr defTabSz="929388">
              <a:defRPr/>
            </a:pPr>
            <a:fld id="{443E0FDF-22C5-440D-8A9A-65EC009FC590}" type="slidenum">
              <a:rPr lang="en-US">
                <a:solidFill>
                  <a:prstClr val="black"/>
                </a:solidFill>
              </a:rPr>
              <a:pPr defTabSz="929388">
                <a:defRPr/>
              </a:pPr>
              <a:t>15</a:t>
            </a:fld>
            <a:endParaRPr lang="en-US">
              <a:solidFill>
                <a:prstClr val="black"/>
              </a:solidFill>
            </a:endParaRPr>
          </a:p>
        </p:txBody>
      </p:sp>
      <p:sp>
        <p:nvSpPr>
          <p:cNvPr id="6" name="Header Placeholder 5"/>
          <p:cNvSpPr>
            <a:spLocks noGrp="1"/>
          </p:cNvSpPr>
          <p:nvPr>
            <p:ph type="hdr" sz="quarter" idx="12"/>
          </p:nvPr>
        </p:nvSpPr>
        <p:spPr/>
        <p:txBody>
          <a:bodyPr/>
          <a:lstStyle/>
          <a:p>
            <a:r>
              <a:rPr lang="en-US" smtClean="0"/>
              <a:t>108</a:t>
            </a:r>
            <a:r>
              <a:rPr lang="en-US" baseline="30000" smtClean="0"/>
              <a:t>th</a:t>
            </a:r>
            <a:r>
              <a:rPr lang="en-US" smtClean="0"/>
              <a:t> TRC Meeting</a:t>
            </a:r>
            <a:endParaRPr lang="en-US" dirty="0"/>
          </a:p>
        </p:txBody>
      </p:sp>
    </p:spTree>
    <p:extLst>
      <p:ext uri="{BB962C8B-B14F-4D97-AF65-F5344CB8AC3E}">
        <p14:creationId xmlns:p14="http://schemas.microsoft.com/office/powerpoint/2010/main" val="3703864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1795463" y="233363"/>
            <a:ext cx="3540125" cy="2655887"/>
          </a:xfrm>
          <a:ln/>
        </p:spPr>
      </p:sp>
      <p:sp>
        <p:nvSpPr>
          <p:cNvPr id="44035" name="Notes Placeholder 2"/>
          <p:cNvSpPr>
            <a:spLocks noGrp="1"/>
          </p:cNvSpPr>
          <p:nvPr>
            <p:ph type="body" idx="1"/>
          </p:nvPr>
        </p:nvSpPr>
        <p:spPr>
          <a:xfrm>
            <a:off x="731698" y="2963863"/>
            <a:ext cx="6124721" cy="5791194"/>
          </a:xfrm>
          <a:noFill/>
          <a:ln/>
        </p:spPr>
        <p:txBody>
          <a:bodyPr/>
          <a:lstStyle/>
          <a:p>
            <a:pPr marL="282200" indent="-282200">
              <a:buFont typeface="Arial" panose="020B0604020202020204" pitchFamily="34" charset="0"/>
              <a:buChar char="•"/>
            </a:pPr>
            <a:r>
              <a:rPr lang="en-US" sz="1800" kern="0" dirty="0">
                <a:latin typeface="Times New Roman" panose="02020603050405020304" pitchFamily="18" charset="0"/>
                <a:cs typeface="Times New Roman" panose="02020603050405020304" pitchFamily="18" charset="0"/>
              </a:rPr>
              <a:t>We have the 12th-largest highway system in the nation.  More than CA, NY, FL.  But we are near the bottom when it comes to being able to fund that system.</a:t>
            </a:r>
          </a:p>
          <a:p>
            <a:pPr marL="282200" indent="-282200">
              <a:buFont typeface="Arial" panose="020B0604020202020204" pitchFamily="34" charset="0"/>
              <a:buChar char="•"/>
            </a:pPr>
            <a:endParaRPr lang="en-US" sz="1800" kern="0" dirty="0">
              <a:latin typeface="Times New Roman" panose="02020603050405020304" pitchFamily="18" charset="0"/>
              <a:cs typeface="Times New Roman" panose="02020603050405020304" pitchFamily="18" charset="0"/>
            </a:endParaRPr>
          </a:p>
          <a:p>
            <a:pPr marL="282200" indent="-282200">
              <a:buFont typeface="Arial" panose="020B0604020202020204" pitchFamily="34" charset="0"/>
              <a:buChar char="•"/>
            </a:pPr>
            <a:r>
              <a:rPr lang="en-US" sz="1800" kern="0" dirty="0" smtClean="0">
                <a:latin typeface="Times New Roman" panose="02020603050405020304" pitchFamily="18" charset="0"/>
                <a:cs typeface="Times New Roman" panose="02020603050405020304" pitchFamily="18" charset="0"/>
              </a:rPr>
              <a:t>Over the </a:t>
            </a:r>
            <a:r>
              <a:rPr lang="en-US" sz="1800" kern="0" dirty="0">
                <a:latin typeface="Times New Roman" panose="02020603050405020304" pitchFamily="18" charset="0"/>
                <a:cs typeface="Times New Roman" panose="02020603050405020304" pitchFamily="18" charset="0"/>
              </a:rPr>
              <a:t>next ten </a:t>
            </a:r>
            <a:r>
              <a:rPr lang="en-US" sz="1800" kern="0" dirty="0" smtClean="0">
                <a:latin typeface="Times New Roman" panose="02020603050405020304" pitchFamily="18" charset="0"/>
                <a:cs typeface="Times New Roman" panose="02020603050405020304" pitchFamily="18" charset="0"/>
              </a:rPr>
              <a:t>years—statewide-we </a:t>
            </a:r>
            <a:r>
              <a:rPr lang="en-US" sz="1800" kern="0" dirty="0">
                <a:latin typeface="Times New Roman" panose="02020603050405020304" pitchFamily="18" charset="0"/>
                <a:cs typeface="Times New Roman" panose="02020603050405020304" pitchFamily="18" charset="0"/>
              </a:rPr>
              <a:t>estimate $9.3 billion in “real” needs just to take care of the system, but only expected $4.5 billion in revenue over that same time.   </a:t>
            </a:r>
          </a:p>
          <a:p>
            <a:pPr marL="282200" indent="-282200">
              <a:buFont typeface="Arial" panose="020B0604020202020204" pitchFamily="34" charset="0"/>
              <a:buChar char="•"/>
            </a:pPr>
            <a:endParaRPr lang="en-US" sz="1800" kern="0" dirty="0">
              <a:latin typeface="Times New Roman" panose="02020603050405020304" pitchFamily="18" charset="0"/>
              <a:cs typeface="Times New Roman" panose="02020603050405020304" pitchFamily="18" charset="0"/>
            </a:endParaRPr>
          </a:p>
          <a:p>
            <a:pPr marL="282200" indent="-282200">
              <a:buFont typeface="Arial" panose="020B0604020202020204" pitchFamily="34" charset="0"/>
              <a:buChar char="•"/>
            </a:pPr>
            <a:r>
              <a:rPr lang="en-US" sz="1800" kern="0" dirty="0">
                <a:latin typeface="Times New Roman" panose="02020603050405020304" pitchFamily="18" charset="0"/>
                <a:cs typeface="Times New Roman" panose="02020603050405020304" pitchFamily="18" charset="0"/>
              </a:rPr>
              <a:t>This does not include capital and economic development corridors – like completing I-49.  To accomplish all of the capital improvements that have been identified would require about $23 billion.</a:t>
            </a:r>
          </a:p>
          <a:p>
            <a:pPr marL="282200" indent="-282200">
              <a:buFont typeface="Arial" panose="020B0604020202020204" pitchFamily="34" charset="0"/>
              <a:buChar char="•"/>
            </a:pPr>
            <a:endParaRPr lang="en-US" sz="1800" kern="0" dirty="0">
              <a:latin typeface="Times New Roman" panose="02020603050405020304" pitchFamily="18" charset="0"/>
              <a:cs typeface="Times New Roman" panose="02020603050405020304" pitchFamily="18" charset="0"/>
            </a:endParaRPr>
          </a:p>
          <a:p>
            <a:pPr marL="282200" indent="-282200">
              <a:buFont typeface="Arial" panose="020B0604020202020204" pitchFamily="34" charset="0"/>
              <a:buChar char="•"/>
            </a:pPr>
            <a:r>
              <a:rPr lang="en-US" sz="1800" kern="0" dirty="0">
                <a:latin typeface="Times New Roman" panose="02020603050405020304" pitchFamily="18" charset="0"/>
                <a:cs typeface="Times New Roman" panose="02020603050405020304" pitchFamily="18" charset="0"/>
              </a:rPr>
              <a:t>That number does not include the revenue we are receiving from the half-cent sales tax ($1.6 billion). That money is dedicated to a specific subset of projects. But even factoring that in, you can see the immense </a:t>
            </a:r>
            <a:r>
              <a:rPr lang="en-US" sz="1800" kern="0" dirty="0" smtClean="0">
                <a:latin typeface="Times New Roman" panose="02020603050405020304" pitchFamily="18" charset="0"/>
                <a:cs typeface="Times New Roman" panose="02020603050405020304" pitchFamily="18" charset="0"/>
              </a:rPr>
              <a:t>imbalance.</a:t>
            </a:r>
            <a:endParaRPr lang="en-US" sz="1800" kern="0" dirty="0">
              <a:latin typeface="Times New Roman" panose="02020603050405020304" pitchFamily="18" charset="0"/>
              <a:cs typeface="Times New Roman" panose="02020603050405020304" pitchFamily="18" charset="0"/>
            </a:endParaRPr>
          </a:p>
          <a:p>
            <a:pPr marL="282200" indent="-282200">
              <a:buFont typeface="Arial" panose="020B0604020202020204" pitchFamily="34" charset="0"/>
              <a:buChar char="•"/>
            </a:pPr>
            <a:endParaRPr lang="en-US" sz="1800" kern="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endParaRPr lang="en-US" sz="1800" b="1" dirty="0">
              <a:latin typeface="Times New Roman" panose="02020603050405020304" pitchFamily="18" charset="0"/>
              <a:cs typeface="Times New Roman" panose="02020603050405020304" pitchFamily="18" charset="0"/>
            </a:endParaRPr>
          </a:p>
        </p:txBody>
      </p:sp>
      <p:sp>
        <p:nvSpPr>
          <p:cNvPr id="44036" name="Slide Number Placeholder 3"/>
          <p:cNvSpPr>
            <a:spLocks noGrp="1"/>
          </p:cNvSpPr>
          <p:nvPr>
            <p:ph type="sldNum" sz="quarter" idx="5"/>
          </p:nvPr>
        </p:nvSpPr>
        <p:spPr>
          <a:noFill/>
        </p:spPr>
        <p:txBody>
          <a:bodyPr/>
          <a:lstStyle/>
          <a:p>
            <a:pPr defTabSz="909871">
              <a:defRPr/>
            </a:pPr>
            <a:fld id="{3729592F-9316-4558-A790-A9B09FAA912A}" type="slidenum">
              <a:rPr lang="en-US">
                <a:solidFill>
                  <a:prstClr val="black"/>
                </a:solidFill>
              </a:rPr>
              <a:pPr defTabSz="909871">
                <a:defRPr/>
              </a:pPr>
              <a:t>16</a:t>
            </a:fld>
            <a:endParaRPr lang="en-US">
              <a:solidFill>
                <a:prstClr val="black"/>
              </a:solidFill>
            </a:endParaRPr>
          </a:p>
        </p:txBody>
      </p:sp>
      <p:sp>
        <p:nvSpPr>
          <p:cNvPr id="3" name="Date Placeholder 2"/>
          <p:cNvSpPr>
            <a:spLocks noGrp="1"/>
          </p:cNvSpPr>
          <p:nvPr>
            <p:ph type="dt" idx="11"/>
          </p:nvPr>
        </p:nvSpPr>
        <p:spPr/>
        <p:txBody>
          <a:bodyPr/>
          <a:lstStyle/>
          <a:p>
            <a:pPr defTabSz="912188">
              <a:defRPr/>
            </a:pPr>
            <a:fld id="{FB7492B1-15A2-4AD9-BBEA-753C1B1AF002}" type="datetime8">
              <a:rPr lang="en-US" smtClean="0">
                <a:solidFill>
                  <a:prstClr val="black"/>
                </a:solidFill>
              </a:rPr>
              <a:t>8/13/2019 10:00 AM</a:t>
            </a:fld>
            <a:endParaRPr lang="en-US">
              <a:solidFill>
                <a:prstClr val="black"/>
              </a:solidFill>
            </a:endParaRPr>
          </a:p>
        </p:txBody>
      </p:sp>
      <p:sp>
        <p:nvSpPr>
          <p:cNvPr id="2" name="Header Placeholder 1"/>
          <p:cNvSpPr>
            <a:spLocks noGrp="1"/>
          </p:cNvSpPr>
          <p:nvPr>
            <p:ph type="hdr" sz="quarter" idx="12"/>
          </p:nvPr>
        </p:nvSpPr>
        <p:spPr/>
        <p:txBody>
          <a:bodyPr/>
          <a:lstStyle/>
          <a:p>
            <a:r>
              <a:rPr lang="en-US" smtClean="0"/>
              <a:t>108</a:t>
            </a:r>
            <a:r>
              <a:rPr lang="en-US" baseline="30000" smtClean="0"/>
              <a:t>th</a:t>
            </a:r>
            <a:r>
              <a:rPr lang="en-US" smtClean="0"/>
              <a:t> TRC Meeting</a:t>
            </a:r>
            <a:endParaRPr lang="en-US" dirty="0"/>
          </a:p>
        </p:txBody>
      </p:sp>
    </p:spTree>
    <p:extLst>
      <p:ext uri="{BB962C8B-B14F-4D97-AF65-F5344CB8AC3E}">
        <p14:creationId xmlns:p14="http://schemas.microsoft.com/office/powerpoint/2010/main" val="3912565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7788" y="233363"/>
            <a:ext cx="4159250" cy="3119437"/>
          </a:xfrm>
        </p:spPr>
      </p:sp>
      <p:sp>
        <p:nvSpPr>
          <p:cNvPr id="3" name="Notes Placeholder 2"/>
          <p:cNvSpPr>
            <a:spLocks noGrp="1"/>
          </p:cNvSpPr>
          <p:nvPr>
            <p:ph type="body" idx="1"/>
          </p:nvPr>
        </p:nvSpPr>
        <p:spPr>
          <a:xfrm>
            <a:off x="757084" y="3370722"/>
            <a:ext cx="6099335" cy="5459250"/>
          </a:xfrm>
        </p:spPr>
        <p:txBody>
          <a:bodyPr/>
          <a:lstStyle/>
          <a:p>
            <a:pPr marL="284389" indent="-284389">
              <a:spcAft>
                <a:spcPts val="1185"/>
              </a:spcAf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So, </a:t>
            </a:r>
            <a:r>
              <a:rPr lang="en-US" sz="1600" dirty="0" smtClean="0">
                <a:latin typeface="Times New Roman" panose="02020603050405020304" pitchFamily="18" charset="0"/>
                <a:cs typeface="Times New Roman" panose="02020603050405020304" pitchFamily="18" charset="0"/>
              </a:rPr>
              <a:t>with a </a:t>
            </a:r>
            <a:r>
              <a:rPr lang="en-US" sz="1600" b="1" dirty="0">
                <a:solidFill>
                  <a:srgbClr val="FF0000"/>
                </a:solidFill>
                <a:latin typeface="Times New Roman" panose="02020603050405020304" pitchFamily="18" charset="0"/>
                <a:cs typeface="Times New Roman" panose="02020603050405020304" pitchFamily="18" charset="0"/>
              </a:rPr>
              <a:t>$480 Million shortfall each year</a:t>
            </a:r>
            <a:r>
              <a:rPr lang="en-US" sz="1600" dirty="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the </a:t>
            </a:r>
            <a:r>
              <a:rPr lang="en-US" sz="1600" b="1" dirty="0">
                <a:latin typeface="Times New Roman" panose="02020603050405020304" pitchFamily="18" charset="0"/>
                <a:cs typeface="Times New Roman" panose="02020603050405020304" pitchFamily="18" charset="0"/>
              </a:rPr>
              <a:t>condition</a:t>
            </a:r>
            <a:r>
              <a:rPr lang="en-US" sz="1600" dirty="0">
                <a:latin typeface="Times New Roman" panose="02020603050405020304" pitchFamily="18" charset="0"/>
                <a:cs typeface="Times New Roman" panose="02020603050405020304" pitchFamily="18" charset="0"/>
              </a:rPr>
              <a:t> of our system </a:t>
            </a:r>
            <a:r>
              <a:rPr lang="en-US" sz="1600" b="1" dirty="0">
                <a:latin typeface="Times New Roman" panose="02020603050405020304" pitchFamily="18" charset="0"/>
                <a:cs typeface="Times New Roman" panose="02020603050405020304" pitchFamily="18" charset="0"/>
              </a:rPr>
              <a:t>continues</a:t>
            </a:r>
            <a:r>
              <a:rPr lang="en-US" sz="1600" dirty="0">
                <a:latin typeface="Times New Roman" panose="02020603050405020304" pitchFamily="18" charset="0"/>
                <a:cs typeface="Times New Roman" panose="02020603050405020304" pitchFamily="18" charset="0"/>
              </a:rPr>
              <a:t> to </a:t>
            </a:r>
            <a:r>
              <a:rPr lang="en-US" sz="1600" b="1" dirty="0">
                <a:latin typeface="Times New Roman" panose="02020603050405020304" pitchFamily="18" charset="0"/>
                <a:cs typeface="Times New Roman" panose="02020603050405020304" pitchFamily="18" charset="0"/>
              </a:rPr>
              <a:t>deteriorate</a:t>
            </a:r>
            <a:r>
              <a:rPr lang="en-US" sz="1600" dirty="0">
                <a:latin typeface="Times New Roman" panose="02020603050405020304" pitchFamily="18" charset="0"/>
                <a:cs typeface="Times New Roman" panose="02020603050405020304" pitchFamily="18" charset="0"/>
              </a:rPr>
              <a:t>.  </a:t>
            </a:r>
          </a:p>
          <a:p>
            <a:pPr marL="284389" indent="-284389">
              <a:spcAft>
                <a:spcPts val="1185"/>
              </a:spcAf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This graph </a:t>
            </a:r>
            <a:r>
              <a:rPr lang="en-US" sz="1600" dirty="0" smtClean="0">
                <a:latin typeface="Times New Roman" panose="02020603050405020304" pitchFamily="18" charset="0"/>
                <a:cs typeface="Times New Roman" panose="02020603050405020304" pitchFamily="18" charset="0"/>
              </a:rPr>
              <a:t>gives a visual reference for the situation.</a:t>
            </a:r>
            <a:endParaRPr lang="en-US" sz="1600" dirty="0">
              <a:latin typeface="Times New Roman" panose="02020603050405020304" pitchFamily="18" charset="0"/>
              <a:cs typeface="Times New Roman" panose="02020603050405020304" pitchFamily="18" charset="0"/>
            </a:endParaRPr>
          </a:p>
          <a:p>
            <a:pPr marL="284389" indent="-284389">
              <a:spcAft>
                <a:spcPts val="1185"/>
              </a:spcAf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The </a:t>
            </a:r>
            <a:r>
              <a:rPr lang="en-US" sz="1600" b="1" dirty="0">
                <a:latin typeface="Times New Roman" panose="02020603050405020304" pitchFamily="18" charset="0"/>
                <a:cs typeface="Times New Roman" panose="02020603050405020304" pitchFamily="18" charset="0"/>
              </a:rPr>
              <a:t>column on the left </a:t>
            </a:r>
            <a:r>
              <a:rPr lang="en-US" sz="1600" dirty="0">
                <a:latin typeface="Times New Roman" panose="02020603050405020304" pitchFamily="18" charset="0"/>
                <a:cs typeface="Times New Roman" panose="02020603050405020304" pitchFamily="18" charset="0"/>
              </a:rPr>
              <a:t>shows the </a:t>
            </a:r>
            <a:r>
              <a:rPr lang="en-US" sz="1600" b="1" dirty="0">
                <a:latin typeface="Times New Roman" panose="02020603050405020304" pitchFamily="18" charset="0"/>
                <a:cs typeface="Times New Roman" panose="02020603050405020304" pitchFamily="18" charset="0"/>
              </a:rPr>
              <a:t>current condition </a:t>
            </a:r>
            <a:r>
              <a:rPr lang="en-US" sz="1600" dirty="0">
                <a:latin typeface="Times New Roman" panose="02020603050405020304" pitchFamily="18" charset="0"/>
                <a:cs typeface="Times New Roman" panose="02020603050405020304" pitchFamily="18" charset="0"/>
              </a:rPr>
              <a:t>the </a:t>
            </a:r>
            <a:r>
              <a:rPr lang="en-US" sz="1600" b="1" dirty="0">
                <a:latin typeface="Times New Roman" panose="02020603050405020304" pitchFamily="18" charset="0"/>
                <a:cs typeface="Times New Roman" panose="02020603050405020304" pitchFamily="18" charset="0"/>
              </a:rPr>
              <a:t>State Highways </a:t>
            </a:r>
            <a:r>
              <a:rPr lang="en-US" sz="1600" dirty="0">
                <a:latin typeface="Times New Roman" panose="02020603050405020304" pitchFamily="18" charset="0"/>
                <a:cs typeface="Times New Roman" panose="02020603050405020304" pitchFamily="18" charset="0"/>
              </a:rPr>
              <a:t>that are </a:t>
            </a:r>
            <a:r>
              <a:rPr lang="en-US" sz="1600" b="1" dirty="0">
                <a:latin typeface="Times New Roman" panose="02020603050405020304" pitchFamily="18" charset="0"/>
                <a:cs typeface="Times New Roman" panose="02020603050405020304" pitchFamily="18" charset="0"/>
              </a:rPr>
              <a:t>on</a:t>
            </a:r>
            <a:r>
              <a:rPr lang="en-US" sz="1600" dirty="0">
                <a:latin typeface="Times New Roman" panose="02020603050405020304" pitchFamily="18" charset="0"/>
                <a:cs typeface="Times New Roman" panose="02020603050405020304" pitchFamily="18" charset="0"/>
              </a:rPr>
              <a:t> the </a:t>
            </a:r>
            <a:r>
              <a:rPr lang="en-US" sz="1600" b="1" dirty="0">
                <a:latin typeface="Times New Roman" panose="02020603050405020304" pitchFamily="18" charset="0"/>
                <a:cs typeface="Times New Roman" panose="02020603050405020304" pitchFamily="18" charset="0"/>
              </a:rPr>
              <a:t>Arkansas Primary Highway Network</a:t>
            </a:r>
            <a:r>
              <a:rPr lang="en-US" sz="1600" dirty="0">
                <a:latin typeface="Times New Roman" panose="02020603050405020304" pitchFamily="18" charset="0"/>
                <a:cs typeface="Times New Roman" panose="02020603050405020304" pitchFamily="18" charset="0"/>
              </a:rPr>
              <a:t>.</a:t>
            </a:r>
          </a:p>
          <a:p>
            <a:pPr marL="725714" lvl="1" indent="-284389">
              <a:spcAft>
                <a:spcPts val="1185"/>
              </a:spcAft>
              <a:buFont typeface="Arial" panose="020B0604020202020204" pitchFamily="34" charset="0"/>
              <a:buChar char="•"/>
            </a:pPr>
            <a:r>
              <a:rPr lang="en-US" sz="1600" b="1" dirty="0">
                <a:latin typeface="Times New Roman" panose="02020603050405020304" pitchFamily="18" charset="0"/>
                <a:cs typeface="Times New Roman" panose="02020603050405020304" pitchFamily="18" charset="0"/>
              </a:rPr>
              <a:t>18%</a:t>
            </a:r>
            <a:r>
              <a:rPr lang="en-US" sz="1600" dirty="0">
                <a:latin typeface="Times New Roman" panose="02020603050405020304" pitchFamily="18" charset="0"/>
                <a:cs typeface="Times New Roman" panose="02020603050405020304" pitchFamily="18" charset="0"/>
              </a:rPr>
              <a:t> of our pavements are in </a:t>
            </a:r>
            <a:r>
              <a:rPr lang="en-US" sz="1600" b="1" dirty="0">
                <a:latin typeface="Times New Roman" panose="02020603050405020304" pitchFamily="18" charset="0"/>
                <a:cs typeface="Times New Roman" panose="02020603050405020304" pitchFamily="18" charset="0"/>
              </a:rPr>
              <a:t>good</a:t>
            </a:r>
            <a:r>
              <a:rPr lang="en-US" sz="1600" dirty="0">
                <a:latin typeface="Times New Roman" panose="02020603050405020304" pitchFamily="18" charset="0"/>
                <a:cs typeface="Times New Roman" panose="02020603050405020304" pitchFamily="18" charset="0"/>
              </a:rPr>
              <a:t> condition.</a:t>
            </a:r>
          </a:p>
          <a:p>
            <a:pPr marL="725714" lvl="1" indent="-284389">
              <a:spcAft>
                <a:spcPts val="1185"/>
              </a:spcAft>
              <a:buFont typeface="Arial" panose="020B0604020202020204" pitchFamily="34" charset="0"/>
              <a:buChar char="•"/>
            </a:pPr>
            <a:r>
              <a:rPr lang="en-US" sz="1600" b="1" dirty="0">
                <a:latin typeface="Times New Roman" panose="02020603050405020304" pitchFamily="18" charset="0"/>
                <a:cs typeface="Times New Roman" panose="02020603050405020304" pitchFamily="18" charset="0"/>
              </a:rPr>
              <a:t>58%</a:t>
            </a:r>
            <a:r>
              <a:rPr lang="en-US" sz="1600" dirty="0">
                <a:latin typeface="Times New Roman" panose="02020603050405020304" pitchFamily="18" charset="0"/>
                <a:cs typeface="Times New Roman" panose="02020603050405020304" pitchFamily="18" charset="0"/>
              </a:rPr>
              <a:t> are in </a:t>
            </a:r>
            <a:r>
              <a:rPr lang="en-US" sz="1600" b="1" dirty="0">
                <a:latin typeface="Times New Roman" panose="02020603050405020304" pitchFamily="18" charset="0"/>
                <a:cs typeface="Times New Roman" panose="02020603050405020304" pitchFamily="18" charset="0"/>
              </a:rPr>
              <a:t>fair</a:t>
            </a:r>
            <a:r>
              <a:rPr lang="en-US" sz="1600" dirty="0">
                <a:latin typeface="Times New Roman" panose="02020603050405020304" pitchFamily="18" charset="0"/>
                <a:cs typeface="Times New Roman" panose="02020603050405020304" pitchFamily="18" charset="0"/>
              </a:rPr>
              <a:t> condition </a:t>
            </a:r>
          </a:p>
          <a:p>
            <a:pPr marL="725714" lvl="1" indent="-284389">
              <a:spcAft>
                <a:spcPts val="1185"/>
              </a:spcAft>
              <a:buFont typeface="Arial" panose="020B0604020202020204" pitchFamily="34" charset="0"/>
              <a:buChar char="•"/>
            </a:pPr>
            <a:r>
              <a:rPr lang="en-US" sz="1600" b="1" dirty="0">
                <a:latin typeface="Times New Roman" panose="02020603050405020304" pitchFamily="18" charset="0"/>
                <a:cs typeface="Times New Roman" panose="02020603050405020304" pitchFamily="18" charset="0"/>
              </a:rPr>
              <a:t>24%</a:t>
            </a:r>
            <a:r>
              <a:rPr lang="en-US" sz="1600" dirty="0">
                <a:latin typeface="Times New Roman" panose="02020603050405020304" pitchFamily="18" charset="0"/>
                <a:cs typeface="Times New Roman" panose="02020603050405020304" pitchFamily="18" charset="0"/>
              </a:rPr>
              <a:t> are in </a:t>
            </a:r>
            <a:r>
              <a:rPr lang="en-US" sz="1600" b="1" dirty="0">
                <a:latin typeface="Times New Roman" panose="02020603050405020304" pitchFamily="18" charset="0"/>
                <a:cs typeface="Times New Roman" panose="02020603050405020304" pitchFamily="18" charset="0"/>
              </a:rPr>
              <a:t>poor</a:t>
            </a:r>
            <a:r>
              <a:rPr lang="en-US" sz="1600" dirty="0">
                <a:latin typeface="Times New Roman" panose="02020603050405020304" pitchFamily="18" charset="0"/>
                <a:cs typeface="Times New Roman" panose="02020603050405020304" pitchFamily="18" charset="0"/>
              </a:rPr>
              <a:t> condition</a:t>
            </a:r>
          </a:p>
          <a:p>
            <a:pPr marL="284389" indent="-284389">
              <a:spcAft>
                <a:spcPts val="1185"/>
              </a:spcAf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If we </a:t>
            </a:r>
            <a:r>
              <a:rPr lang="en-US" sz="1600" b="1" dirty="0">
                <a:latin typeface="Times New Roman" panose="02020603050405020304" pitchFamily="18" charset="0"/>
                <a:cs typeface="Times New Roman" panose="02020603050405020304" pitchFamily="18" charset="0"/>
              </a:rPr>
              <a:t>continue</a:t>
            </a:r>
            <a:r>
              <a:rPr lang="en-US" sz="1600" dirty="0">
                <a:latin typeface="Times New Roman" panose="02020603050405020304" pitchFamily="18" charset="0"/>
                <a:cs typeface="Times New Roman" panose="02020603050405020304" pitchFamily="18" charset="0"/>
              </a:rPr>
              <a:t> to </a:t>
            </a:r>
            <a:r>
              <a:rPr lang="en-US" sz="1600" b="1" dirty="0">
                <a:latin typeface="Times New Roman" panose="02020603050405020304" pitchFamily="18" charset="0"/>
                <a:cs typeface="Times New Roman" panose="02020603050405020304" pitchFamily="18" charset="0"/>
              </a:rPr>
              <a:t>allocate</a:t>
            </a:r>
            <a:r>
              <a:rPr lang="en-US" sz="1600" dirty="0">
                <a:latin typeface="Times New Roman" panose="02020603050405020304" pitchFamily="18" charset="0"/>
                <a:cs typeface="Times New Roman" panose="02020603050405020304" pitchFamily="18" charset="0"/>
              </a:rPr>
              <a:t> funding </a:t>
            </a:r>
            <a:r>
              <a:rPr lang="en-US" sz="1600" b="1" dirty="0">
                <a:latin typeface="Times New Roman" panose="02020603050405020304" pitchFamily="18" charset="0"/>
                <a:cs typeface="Times New Roman" panose="02020603050405020304" pitchFamily="18" charset="0"/>
              </a:rPr>
              <a:t>as we current do</a:t>
            </a:r>
            <a:r>
              <a:rPr lang="en-US" sz="1600" dirty="0">
                <a:latin typeface="Times New Roman" panose="02020603050405020304" pitchFamily="18" charset="0"/>
                <a:cs typeface="Times New Roman" panose="02020603050405020304" pitchFamily="18" charset="0"/>
              </a:rPr>
              <a:t>, then in </a:t>
            </a:r>
            <a:r>
              <a:rPr lang="en-US" sz="1600" b="1" dirty="0">
                <a:latin typeface="Times New Roman" panose="02020603050405020304" pitchFamily="18" charset="0"/>
                <a:cs typeface="Times New Roman" panose="02020603050405020304" pitchFamily="18" charset="0"/>
              </a:rPr>
              <a:t>2027</a:t>
            </a:r>
            <a:r>
              <a:rPr lang="en-US" sz="1600" dirty="0">
                <a:latin typeface="Times New Roman" panose="02020603050405020304" pitchFamily="18" charset="0"/>
                <a:cs typeface="Times New Roman" panose="02020603050405020304" pitchFamily="18" charset="0"/>
              </a:rPr>
              <a:t>:</a:t>
            </a:r>
          </a:p>
          <a:p>
            <a:pPr marL="725714" lvl="1" indent="-284389">
              <a:spcAft>
                <a:spcPts val="1185"/>
              </a:spcAft>
              <a:buFont typeface="Arial" panose="020B0604020202020204" pitchFamily="34" charset="0"/>
              <a:buChar char="•"/>
            </a:pPr>
            <a:r>
              <a:rPr lang="en-US" sz="1600" b="1" dirty="0">
                <a:latin typeface="Times New Roman" panose="02020603050405020304" pitchFamily="18" charset="0"/>
                <a:cs typeface="Times New Roman" panose="02020603050405020304" pitchFamily="18" charset="0"/>
              </a:rPr>
              <a:t>26%</a:t>
            </a:r>
            <a:r>
              <a:rPr lang="en-US" sz="1600" dirty="0">
                <a:latin typeface="Times New Roman" panose="02020603050405020304" pitchFamily="18" charset="0"/>
                <a:cs typeface="Times New Roman" panose="02020603050405020304" pitchFamily="18" charset="0"/>
              </a:rPr>
              <a:t> of our pavements will be in </a:t>
            </a:r>
            <a:r>
              <a:rPr lang="en-US" sz="1600" b="1" dirty="0">
                <a:latin typeface="Times New Roman" panose="02020603050405020304" pitchFamily="18" charset="0"/>
                <a:cs typeface="Times New Roman" panose="02020603050405020304" pitchFamily="18" charset="0"/>
              </a:rPr>
              <a:t>good</a:t>
            </a:r>
            <a:r>
              <a:rPr lang="en-US" sz="1600" dirty="0">
                <a:latin typeface="Times New Roman" panose="02020603050405020304" pitchFamily="18" charset="0"/>
                <a:cs typeface="Times New Roman" panose="02020603050405020304" pitchFamily="18" charset="0"/>
              </a:rPr>
              <a:t> condition.</a:t>
            </a:r>
          </a:p>
          <a:p>
            <a:pPr marL="725714" lvl="1" indent="-284389">
              <a:spcAft>
                <a:spcPts val="1185"/>
              </a:spcAft>
              <a:buFont typeface="Arial" panose="020B0604020202020204" pitchFamily="34" charset="0"/>
              <a:buChar char="•"/>
            </a:pPr>
            <a:r>
              <a:rPr lang="en-US" sz="1600" b="1" dirty="0">
                <a:latin typeface="Times New Roman" panose="02020603050405020304" pitchFamily="18" charset="0"/>
                <a:cs typeface="Times New Roman" panose="02020603050405020304" pitchFamily="18" charset="0"/>
              </a:rPr>
              <a:t>46%</a:t>
            </a:r>
            <a:r>
              <a:rPr lang="en-US" sz="1600" dirty="0">
                <a:latin typeface="Times New Roman" panose="02020603050405020304" pitchFamily="18" charset="0"/>
                <a:cs typeface="Times New Roman" panose="02020603050405020304" pitchFamily="18" charset="0"/>
              </a:rPr>
              <a:t> will be in </a:t>
            </a:r>
            <a:r>
              <a:rPr lang="en-US" sz="1600" b="1" dirty="0">
                <a:latin typeface="Times New Roman" panose="02020603050405020304" pitchFamily="18" charset="0"/>
                <a:cs typeface="Times New Roman" panose="02020603050405020304" pitchFamily="18" charset="0"/>
              </a:rPr>
              <a:t>fair</a:t>
            </a:r>
            <a:r>
              <a:rPr lang="en-US" sz="1600" dirty="0">
                <a:latin typeface="Times New Roman" panose="02020603050405020304" pitchFamily="18" charset="0"/>
                <a:cs typeface="Times New Roman" panose="02020603050405020304" pitchFamily="18" charset="0"/>
              </a:rPr>
              <a:t> condition </a:t>
            </a:r>
          </a:p>
          <a:p>
            <a:pPr marL="725714" lvl="1" indent="-284389">
              <a:spcAft>
                <a:spcPts val="1185"/>
              </a:spcAft>
              <a:buFont typeface="Arial" panose="020B0604020202020204" pitchFamily="34" charset="0"/>
              <a:buChar char="•"/>
            </a:pPr>
            <a:r>
              <a:rPr lang="en-US" sz="1600" b="1" dirty="0">
                <a:latin typeface="Times New Roman" panose="02020603050405020304" pitchFamily="18" charset="0"/>
                <a:cs typeface="Times New Roman" panose="02020603050405020304" pitchFamily="18" charset="0"/>
              </a:rPr>
              <a:t>28% </a:t>
            </a:r>
            <a:r>
              <a:rPr lang="en-US" sz="1600" dirty="0">
                <a:latin typeface="Times New Roman" panose="02020603050405020304" pitchFamily="18" charset="0"/>
                <a:cs typeface="Times New Roman" panose="02020603050405020304" pitchFamily="18" charset="0"/>
              </a:rPr>
              <a:t>will be in </a:t>
            </a:r>
            <a:r>
              <a:rPr lang="en-US" sz="1600" b="1" dirty="0">
                <a:latin typeface="Times New Roman" panose="02020603050405020304" pitchFamily="18" charset="0"/>
                <a:cs typeface="Times New Roman" panose="02020603050405020304" pitchFamily="18" charset="0"/>
              </a:rPr>
              <a:t>poor</a:t>
            </a:r>
            <a:r>
              <a:rPr lang="en-US" sz="1600" dirty="0">
                <a:latin typeface="Times New Roman" panose="02020603050405020304" pitchFamily="18" charset="0"/>
                <a:cs typeface="Times New Roman" panose="02020603050405020304" pitchFamily="18" charset="0"/>
              </a:rPr>
              <a:t> condition</a:t>
            </a:r>
          </a:p>
          <a:p>
            <a:pPr marL="263422" indent="-284389">
              <a:spcAft>
                <a:spcPts val="1185"/>
              </a:spcAf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The point to be made here is that </a:t>
            </a:r>
            <a:r>
              <a:rPr lang="en-US" sz="1600" b="1" dirty="0">
                <a:latin typeface="Times New Roman" panose="02020603050405020304" pitchFamily="18" charset="0"/>
                <a:cs typeface="Times New Roman" panose="02020603050405020304" pitchFamily="18" charset="0"/>
              </a:rPr>
              <a:t>each year </a:t>
            </a:r>
            <a:r>
              <a:rPr lang="en-US" sz="1600" b="1" u="sng" dirty="0">
                <a:solidFill>
                  <a:srgbClr val="FF0000"/>
                </a:solidFill>
                <a:latin typeface="Times New Roman" panose="02020603050405020304" pitchFamily="18" charset="0"/>
                <a:cs typeface="Times New Roman" panose="02020603050405020304" pitchFamily="18" charset="0"/>
              </a:rPr>
              <a:t>more of our system is in poor condition!</a:t>
            </a:r>
          </a:p>
        </p:txBody>
      </p:sp>
      <p:sp>
        <p:nvSpPr>
          <p:cNvPr id="4" name="Slide Number Placeholder 3"/>
          <p:cNvSpPr>
            <a:spLocks noGrp="1"/>
          </p:cNvSpPr>
          <p:nvPr>
            <p:ph type="sldNum" sz="quarter" idx="10"/>
          </p:nvPr>
        </p:nvSpPr>
        <p:spPr/>
        <p:txBody>
          <a:bodyPr/>
          <a:lstStyle/>
          <a:p>
            <a:pPr defTabSz="903279">
              <a:defRPr/>
            </a:pPr>
            <a:fld id="{3A71277A-0D08-44A1-8BBA-938A3D393ACE}" type="slidenum">
              <a:rPr lang="en-US">
                <a:solidFill>
                  <a:prstClr val="black"/>
                </a:solidFill>
              </a:rPr>
              <a:pPr defTabSz="903279">
                <a:defRPr/>
              </a:pPr>
              <a:t>17</a:t>
            </a:fld>
            <a:endParaRPr lang="en-US">
              <a:solidFill>
                <a:prstClr val="black"/>
              </a:solidFill>
            </a:endParaRPr>
          </a:p>
        </p:txBody>
      </p:sp>
      <p:sp>
        <p:nvSpPr>
          <p:cNvPr id="5" name="Date Placeholder 4"/>
          <p:cNvSpPr>
            <a:spLocks noGrp="1"/>
          </p:cNvSpPr>
          <p:nvPr>
            <p:ph type="dt" idx="11"/>
          </p:nvPr>
        </p:nvSpPr>
        <p:spPr/>
        <p:txBody>
          <a:bodyPr/>
          <a:lstStyle/>
          <a:p>
            <a:pPr defTabSz="903279">
              <a:defRPr/>
            </a:pPr>
            <a:fld id="{DA39C289-E2AD-4D44-9EA2-315DE6FEE762}" type="datetime8">
              <a:rPr lang="en-US" smtClean="0">
                <a:solidFill>
                  <a:prstClr val="black"/>
                </a:solidFill>
              </a:rPr>
              <a:t>8/13/2019 10:00 AM</a:t>
            </a:fld>
            <a:endParaRPr lang="en-US">
              <a:solidFill>
                <a:prstClr val="black"/>
              </a:solidFill>
            </a:endParaRPr>
          </a:p>
        </p:txBody>
      </p:sp>
      <p:sp>
        <p:nvSpPr>
          <p:cNvPr id="6" name="Header Placeholder 5"/>
          <p:cNvSpPr>
            <a:spLocks noGrp="1"/>
          </p:cNvSpPr>
          <p:nvPr>
            <p:ph type="hdr" sz="quarter" idx="12"/>
          </p:nvPr>
        </p:nvSpPr>
        <p:spPr/>
        <p:txBody>
          <a:bodyPr/>
          <a:lstStyle/>
          <a:p>
            <a:r>
              <a:rPr lang="en-US" smtClean="0"/>
              <a:t>108</a:t>
            </a:r>
            <a:r>
              <a:rPr lang="en-US" baseline="30000" smtClean="0"/>
              <a:t>th</a:t>
            </a:r>
            <a:r>
              <a:rPr lang="en-US" smtClean="0"/>
              <a:t> TRC Meeting</a:t>
            </a:r>
            <a:endParaRPr lang="en-US" dirty="0"/>
          </a:p>
        </p:txBody>
      </p:sp>
    </p:spTree>
    <p:extLst>
      <p:ext uri="{BB962C8B-B14F-4D97-AF65-F5344CB8AC3E}">
        <p14:creationId xmlns:p14="http://schemas.microsoft.com/office/powerpoint/2010/main" val="4275043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9413" y="233363"/>
            <a:ext cx="3557587" cy="2668587"/>
          </a:xfrm>
        </p:spPr>
      </p:sp>
      <p:sp>
        <p:nvSpPr>
          <p:cNvPr id="4" name="Date Placeholder 3"/>
          <p:cNvSpPr>
            <a:spLocks noGrp="1"/>
          </p:cNvSpPr>
          <p:nvPr>
            <p:ph type="dt" idx="10"/>
          </p:nvPr>
        </p:nvSpPr>
        <p:spPr/>
        <p:txBody>
          <a:bodyPr/>
          <a:lstStyle/>
          <a:p>
            <a:pPr defTabSz="916780">
              <a:defRPr/>
            </a:pPr>
            <a:fld id="{74BE2B0A-58BD-451E-B687-8242C205FF2A}" type="datetime8">
              <a:rPr lang="en-US" smtClean="0">
                <a:solidFill>
                  <a:prstClr val="black"/>
                </a:solidFill>
              </a:rPr>
              <a:t>8/13/2019 10:00 AM</a:t>
            </a:fld>
            <a:endParaRPr lang="en-US">
              <a:solidFill>
                <a:prstClr val="black"/>
              </a:solidFill>
            </a:endParaRPr>
          </a:p>
        </p:txBody>
      </p:sp>
      <p:sp>
        <p:nvSpPr>
          <p:cNvPr id="5" name="Slide Number Placeholder 4"/>
          <p:cNvSpPr>
            <a:spLocks noGrp="1"/>
          </p:cNvSpPr>
          <p:nvPr>
            <p:ph type="sldNum" sz="quarter" idx="11"/>
          </p:nvPr>
        </p:nvSpPr>
        <p:spPr/>
        <p:txBody>
          <a:bodyPr/>
          <a:lstStyle/>
          <a:p>
            <a:pPr defTabSz="916780">
              <a:defRPr/>
            </a:pPr>
            <a:fld id="{3A71277A-0D08-44A1-8BBA-938A3D393ACE}" type="slidenum">
              <a:rPr lang="en-US">
                <a:solidFill>
                  <a:prstClr val="black"/>
                </a:solidFill>
              </a:rPr>
              <a:pPr defTabSz="916780">
                <a:defRPr/>
              </a:pPr>
              <a:t>18</a:t>
            </a:fld>
            <a:endParaRPr lang="en-US">
              <a:solidFill>
                <a:prstClr val="black"/>
              </a:solidFill>
            </a:endParaRPr>
          </a:p>
        </p:txBody>
      </p:sp>
      <p:sp>
        <p:nvSpPr>
          <p:cNvPr id="6" name="Notes Placeholder 2"/>
          <p:cNvSpPr txBox="1">
            <a:spLocks/>
          </p:cNvSpPr>
          <p:nvPr/>
        </p:nvSpPr>
        <p:spPr>
          <a:xfrm>
            <a:off x="634281" y="2884728"/>
            <a:ext cx="5732948" cy="5779771"/>
          </a:xfrm>
          <a:prstGeom prst="rect">
            <a:avLst/>
          </a:prstGeom>
        </p:spPr>
        <p:txBody>
          <a:bodyPr vert="horz" lIns="93862" tIns="46932" rIns="93862" bIns="46932"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defTabSz="916780">
              <a:defRPr/>
            </a:pPr>
            <a:endParaRPr lang="en-US" sz="1800" b="1" dirty="0">
              <a:solidFill>
                <a:srgbClr val="FF0000"/>
              </a:solidFill>
            </a:endParaRPr>
          </a:p>
        </p:txBody>
      </p:sp>
      <p:sp>
        <p:nvSpPr>
          <p:cNvPr id="7" name="Notes Placeholder 6"/>
          <p:cNvSpPr>
            <a:spLocks noGrp="1"/>
          </p:cNvSpPr>
          <p:nvPr>
            <p:ph type="body" idx="1"/>
          </p:nvPr>
        </p:nvSpPr>
        <p:spPr>
          <a:xfrm>
            <a:off x="744387" y="3068723"/>
            <a:ext cx="6113615" cy="5595774"/>
          </a:xfrm>
        </p:spPr>
        <p:txBody>
          <a:bodyPr>
            <a:normAutofit/>
          </a:bodyPr>
          <a:lstStyle/>
          <a:p>
            <a:r>
              <a:rPr lang="en-US" sz="1600" dirty="0">
                <a:latin typeface="Times New Roman" panose="02020603050405020304" pitchFamily="18" charset="0"/>
                <a:cs typeface="Times New Roman" panose="02020603050405020304" pitchFamily="18" charset="0"/>
              </a:rPr>
              <a:t>One of the reasons it is important to take care of the existing roads is that if you have a highway that is in fair condition and you overlay it in a timely manner, you can extend the life of the pavement significantly, approximately 12 to 20 years depending on the amount and type of traffic.</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If the $$ aren’t available to provide this maintenance, the road continues to deteriorate to the point that an overlay will not repair the road.</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It will require reconstruction. </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Overlay $100,000/ </a:t>
            </a:r>
            <a:r>
              <a:rPr lang="en-US" sz="1600" dirty="0" smtClean="0">
                <a:latin typeface="Times New Roman" panose="02020603050405020304" pitchFamily="18" charset="0"/>
                <a:cs typeface="Times New Roman" panose="02020603050405020304" pitchFamily="18" charset="0"/>
              </a:rPr>
              <a:t>mile vs Reconstruction </a:t>
            </a:r>
            <a:r>
              <a:rPr lang="en-US" sz="1600" dirty="0">
                <a:latin typeface="Times New Roman" panose="02020603050405020304" pitchFamily="18" charset="0"/>
                <a:cs typeface="Times New Roman" panose="02020603050405020304" pitchFamily="18" charset="0"/>
              </a:rPr>
              <a:t>$1.5 million/mile because you basically have to tear the road out and rebuild it.</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Old </a:t>
            </a:r>
            <a:r>
              <a:rPr lang="en-US" sz="1600" dirty="0" err="1">
                <a:latin typeface="Times New Roman" panose="02020603050405020304" pitchFamily="18" charset="0"/>
                <a:cs typeface="Times New Roman" panose="02020603050405020304" pitchFamily="18" charset="0"/>
              </a:rPr>
              <a:t>Fram</a:t>
            </a:r>
            <a:r>
              <a:rPr lang="en-US" sz="1600" dirty="0">
                <a:latin typeface="Times New Roman" panose="02020603050405020304" pitchFamily="18" charset="0"/>
                <a:cs typeface="Times New Roman" panose="02020603050405020304" pitchFamily="18" charset="0"/>
              </a:rPr>
              <a:t> Commercial?   </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So you can see that having the funds to adequately maintain our system is very important and in the long run will save money.</a:t>
            </a:r>
          </a:p>
          <a:p>
            <a:endParaRPr lang="en-US" sz="1600" dirty="0">
              <a:latin typeface="Times New Roman" panose="02020603050405020304" pitchFamily="18" charset="0"/>
              <a:cs typeface="Times New Roman" panose="02020603050405020304" pitchFamily="18" charset="0"/>
            </a:endParaRPr>
          </a:p>
          <a:p>
            <a:r>
              <a:rPr lang="en-US" sz="1600" b="1" dirty="0">
                <a:solidFill>
                  <a:srgbClr val="FF0000"/>
                </a:solidFill>
                <a:latin typeface="Times New Roman" panose="02020603050405020304" pitchFamily="18" charset="0"/>
                <a:cs typeface="Times New Roman" panose="02020603050405020304" pitchFamily="18" charset="0"/>
              </a:rPr>
              <a:t>The money saved is not only in construction costs, but also for the </a:t>
            </a:r>
            <a:r>
              <a:rPr lang="en-US" sz="1600" b="1" u="sng" dirty="0">
                <a:solidFill>
                  <a:srgbClr val="FF0000"/>
                </a:solidFill>
                <a:latin typeface="Times New Roman" panose="02020603050405020304" pitchFamily="18" charset="0"/>
                <a:cs typeface="Times New Roman" panose="02020603050405020304" pitchFamily="18" charset="0"/>
              </a:rPr>
              <a:t>road users </a:t>
            </a:r>
            <a:r>
              <a:rPr lang="en-US" sz="1600" b="1" dirty="0">
                <a:solidFill>
                  <a:srgbClr val="FF0000"/>
                </a:solidFill>
                <a:latin typeface="Times New Roman" panose="02020603050405020304" pitchFamily="18" charset="0"/>
                <a:cs typeface="Times New Roman" panose="02020603050405020304" pitchFamily="18" charset="0"/>
              </a:rPr>
              <a:t>since the highways are safer and the </a:t>
            </a:r>
            <a:r>
              <a:rPr lang="en-US" sz="1600" b="1" u="sng" dirty="0">
                <a:solidFill>
                  <a:srgbClr val="FF0000"/>
                </a:solidFill>
                <a:latin typeface="Times New Roman" panose="02020603050405020304" pitchFamily="18" charset="0"/>
                <a:cs typeface="Times New Roman" panose="02020603050405020304" pitchFamily="18" charset="0"/>
              </a:rPr>
              <a:t>wear and tear </a:t>
            </a:r>
            <a:r>
              <a:rPr lang="en-US" sz="1600" b="1" dirty="0">
                <a:solidFill>
                  <a:srgbClr val="FF0000"/>
                </a:solidFill>
                <a:latin typeface="Times New Roman" panose="02020603050405020304" pitchFamily="18" charset="0"/>
                <a:cs typeface="Times New Roman" panose="02020603050405020304" pitchFamily="18" charset="0"/>
              </a:rPr>
              <a:t>on vehicles is significantly reduced.</a:t>
            </a:r>
          </a:p>
          <a:p>
            <a:endParaRPr lang="en-US" sz="1600" dirty="0">
              <a:latin typeface="Times New Roman" panose="02020603050405020304" pitchFamily="18" charset="0"/>
              <a:cs typeface="Times New Roman" panose="02020603050405020304" pitchFamily="18" charset="0"/>
            </a:endParaRPr>
          </a:p>
        </p:txBody>
      </p:sp>
      <p:sp>
        <p:nvSpPr>
          <p:cNvPr id="3" name="Header Placeholder 2"/>
          <p:cNvSpPr>
            <a:spLocks noGrp="1"/>
          </p:cNvSpPr>
          <p:nvPr>
            <p:ph type="hdr" sz="quarter" idx="12"/>
          </p:nvPr>
        </p:nvSpPr>
        <p:spPr/>
        <p:txBody>
          <a:bodyPr/>
          <a:lstStyle/>
          <a:p>
            <a:r>
              <a:rPr lang="en-US" smtClean="0"/>
              <a:t>108</a:t>
            </a:r>
            <a:r>
              <a:rPr lang="en-US" baseline="30000" smtClean="0"/>
              <a:t>th</a:t>
            </a:r>
            <a:r>
              <a:rPr lang="en-US" smtClean="0"/>
              <a:t> TRC Meeting</a:t>
            </a:r>
            <a:endParaRPr lang="en-US" dirty="0"/>
          </a:p>
        </p:txBody>
      </p:sp>
    </p:spTree>
    <p:extLst>
      <p:ext uri="{BB962C8B-B14F-4D97-AF65-F5344CB8AC3E}">
        <p14:creationId xmlns:p14="http://schemas.microsoft.com/office/powerpoint/2010/main" val="1897464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2663" y="439738"/>
            <a:ext cx="4891087" cy="3667125"/>
          </a:xfrm>
        </p:spPr>
      </p:sp>
      <p:sp>
        <p:nvSpPr>
          <p:cNvPr id="3" name="Notes Placeholder 2"/>
          <p:cNvSpPr>
            <a:spLocks noGrp="1"/>
          </p:cNvSpPr>
          <p:nvPr>
            <p:ph type="body" idx="1"/>
          </p:nvPr>
        </p:nvSpPr>
        <p:spPr>
          <a:xfrm>
            <a:off x="721829" y="4105931"/>
            <a:ext cx="5540042" cy="3735648"/>
          </a:xfrm>
        </p:spPr>
        <p:txBody>
          <a:bodyPr/>
          <a:lstStyle/>
          <a:p>
            <a:pPr defTabSz="928664">
              <a:spcAft>
                <a:spcPts val="1192"/>
              </a:spcAft>
              <a:defRPr/>
            </a:pPr>
            <a:r>
              <a:rPr lang="en-US" sz="2000" dirty="0">
                <a:latin typeface="Times New Roman" panose="02020603050405020304" pitchFamily="18" charset="0"/>
                <a:cs typeface="Times New Roman" panose="02020603050405020304" pitchFamily="18" charset="0"/>
              </a:rPr>
              <a:t>To compound the problem – </a:t>
            </a:r>
          </a:p>
          <a:p>
            <a:pPr defTabSz="928664">
              <a:spcAft>
                <a:spcPts val="1192"/>
              </a:spcAft>
              <a:defRPr/>
            </a:pPr>
            <a:r>
              <a:rPr lang="en-US" sz="2000" dirty="0">
                <a:latin typeface="Times New Roman" panose="02020603050405020304" pitchFamily="18" charset="0"/>
                <a:cs typeface="Times New Roman" panose="02020603050405020304" pitchFamily="18" charset="0"/>
              </a:rPr>
              <a:t>While our revenues have remained basically stagnant over the years, inflation has risen significantly.</a:t>
            </a:r>
          </a:p>
          <a:p>
            <a:pPr defTabSz="928664">
              <a:spcAft>
                <a:spcPts val="1192"/>
              </a:spcAft>
              <a:defRPr/>
            </a:pPr>
            <a:r>
              <a:rPr lang="en-US" sz="2000" dirty="0">
                <a:latin typeface="Times New Roman" panose="02020603050405020304" pitchFamily="18" charset="0"/>
                <a:cs typeface="Times New Roman" panose="02020603050405020304" pitchFamily="18" charset="0"/>
              </a:rPr>
              <a:t>Back in the 1990’s, we could overlay about 200 miles with $10 million. </a:t>
            </a:r>
          </a:p>
          <a:p>
            <a:pPr defTabSz="928664">
              <a:spcAft>
                <a:spcPts val="1192"/>
              </a:spcAft>
              <a:defRPr/>
            </a:pPr>
            <a:r>
              <a:rPr lang="en-US" sz="2000" dirty="0">
                <a:latin typeface="Times New Roman" panose="02020603050405020304" pitchFamily="18" charset="0"/>
                <a:cs typeface="Times New Roman" panose="02020603050405020304" pitchFamily="18" charset="0"/>
              </a:rPr>
              <a:t>And now, some 20 years later, we can only over about 54 miles, or </a:t>
            </a:r>
            <a:r>
              <a:rPr lang="en-US" sz="2000" dirty="0" smtClean="0">
                <a:latin typeface="Times New Roman" panose="02020603050405020304" pitchFamily="18" charset="0"/>
                <a:cs typeface="Times New Roman" panose="02020603050405020304" pitchFamily="18" charset="0"/>
              </a:rPr>
              <a:t>about a quarter of </a:t>
            </a:r>
            <a:r>
              <a:rPr lang="en-US" sz="2000" dirty="0">
                <a:latin typeface="Times New Roman" panose="02020603050405020304" pitchFamily="18" charset="0"/>
                <a:cs typeface="Times New Roman" panose="02020603050405020304" pitchFamily="18" charset="0"/>
              </a:rPr>
              <a:t>what we could accomplish in the 90’s. </a:t>
            </a:r>
          </a:p>
        </p:txBody>
      </p:sp>
      <p:sp>
        <p:nvSpPr>
          <p:cNvPr id="4" name="Date Placeholder 3"/>
          <p:cNvSpPr>
            <a:spLocks noGrp="1"/>
          </p:cNvSpPr>
          <p:nvPr>
            <p:ph type="dt" idx="10"/>
          </p:nvPr>
        </p:nvSpPr>
        <p:spPr/>
        <p:txBody>
          <a:bodyPr/>
          <a:lstStyle/>
          <a:p>
            <a:pPr defTabSz="916780">
              <a:defRPr/>
            </a:pPr>
            <a:fld id="{F015C077-82AB-4157-B592-FF252C09E9DA}" type="datetime8">
              <a:rPr lang="en-US" smtClean="0">
                <a:solidFill>
                  <a:prstClr val="black"/>
                </a:solidFill>
              </a:rPr>
              <a:t>8/13/2019 10:00 AM</a:t>
            </a:fld>
            <a:endParaRPr lang="en-US" dirty="0">
              <a:solidFill>
                <a:prstClr val="black"/>
              </a:solidFill>
            </a:endParaRPr>
          </a:p>
        </p:txBody>
      </p:sp>
      <p:sp>
        <p:nvSpPr>
          <p:cNvPr id="5" name="Slide Number Placeholder 4"/>
          <p:cNvSpPr>
            <a:spLocks noGrp="1"/>
          </p:cNvSpPr>
          <p:nvPr>
            <p:ph type="sldNum" sz="quarter" idx="11"/>
          </p:nvPr>
        </p:nvSpPr>
        <p:spPr/>
        <p:txBody>
          <a:bodyPr/>
          <a:lstStyle/>
          <a:p>
            <a:pPr defTabSz="916780">
              <a:defRPr/>
            </a:pPr>
            <a:fld id="{65588E16-D926-4D64-8D53-8EDABDFC4EB7}" type="slidenum">
              <a:rPr lang="en-US">
                <a:solidFill>
                  <a:prstClr val="black"/>
                </a:solidFill>
              </a:rPr>
              <a:pPr defTabSz="916780">
                <a:defRPr/>
              </a:pPr>
              <a:t>19</a:t>
            </a:fld>
            <a:endParaRPr lang="en-US" dirty="0">
              <a:solidFill>
                <a:prstClr val="black"/>
              </a:solidFill>
            </a:endParaRPr>
          </a:p>
        </p:txBody>
      </p:sp>
      <p:sp>
        <p:nvSpPr>
          <p:cNvPr id="6" name="Header Placeholder 5"/>
          <p:cNvSpPr>
            <a:spLocks noGrp="1"/>
          </p:cNvSpPr>
          <p:nvPr>
            <p:ph type="hdr" sz="quarter" idx="12"/>
          </p:nvPr>
        </p:nvSpPr>
        <p:spPr/>
        <p:txBody>
          <a:bodyPr/>
          <a:lstStyle/>
          <a:p>
            <a:r>
              <a:rPr lang="en-US" smtClean="0"/>
              <a:t>108</a:t>
            </a:r>
            <a:r>
              <a:rPr lang="en-US" baseline="30000" smtClean="0"/>
              <a:t>th</a:t>
            </a:r>
            <a:r>
              <a:rPr lang="en-US" smtClean="0"/>
              <a:t> TRC Meeting</a:t>
            </a:r>
            <a:endParaRPr lang="en-US" dirty="0"/>
          </a:p>
        </p:txBody>
      </p:sp>
    </p:spTree>
    <p:extLst>
      <p:ext uri="{BB962C8B-B14F-4D97-AF65-F5344CB8AC3E}">
        <p14:creationId xmlns:p14="http://schemas.microsoft.com/office/powerpoint/2010/main" val="1169031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8113" y="233363"/>
            <a:ext cx="3108325" cy="2330450"/>
          </a:xfrm>
        </p:spPr>
      </p:sp>
      <p:sp>
        <p:nvSpPr>
          <p:cNvPr id="3" name="Notes Placeholder 2"/>
          <p:cNvSpPr>
            <a:spLocks noGrp="1"/>
          </p:cNvSpPr>
          <p:nvPr>
            <p:ph type="body" idx="1"/>
          </p:nvPr>
        </p:nvSpPr>
        <p:spPr>
          <a:xfrm>
            <a:off x="733107" y="2564212"/>
            <a:ext cx="5977834" cy="6469594"/>
          </a:xfrm>
        </p:spPr>
        <p:txBody>
          <a:bodyPr/>
          <a:lstStyle/>
          <a:p>
            <a:pPr marL="344559" indent="-344559">
              <a:lnSpc>
                <a:spcPct val="107000"/>
              </a:lnSpc>
              <a:spcAft>
                <a:spcPts val="1808"/>
              </a:spcAft>
              <a:buFont typeface="Arial" panose="020B0604020202020204" pitchFamily="34" charset="0"/>
              <a:buChar char="•"/>
            </a:pPr>
            <a:r>
              <a:rPr lang="en-US" sz="1600" dirty="0" smtClean="0">
                <a:ea typeface="Calibri" panose="020F0502020204030204" pitchFamily="34" charset="0"/>
                <a:cs typeface="Times New Roman" panose="02020603050405020304" pitchFamily="18" charset="0"/>
              </a:rPr>
              <a:t>Before I begin today, I want to take a </a:t>
            </a:r>
            <a:r>
              <a:rPr lang="en-US" sz="1600" dirty="0" smtClean="0">
                <a:ea typeface="Calibri" panose="020F0502020204030204" pitchFamily="34" charset="0"/>
                <a:cs typeface="Times New Roman" panose="02020603050405020304" pitchFamily="18" charset="0"/>
              </a:rPr>
              <a:t>minute </a:t>
            </a:r>
            <a:r>
              <a:rPr lang="en-US" sz="1600" dirty="0" smtClean="0">
                <a:ea typeface="Calibri" panose="020F0502020204030204" pitchFamily="34" charset="0"/>
                <a:cs typeface="Times New Roman" panose="02020603050405020304" pitchFamily="18" charset="0"/>
              </a:rPr>
              <a:t>to thank a few people.</a:t>
            </a:r>
          </a:p>
          <a:p>
            <a:pPr marL="344559" indent="-344559">
              <a:lnSpc>
                <a:spcPct val="107000"/>
              </a:lnSpc>
              <a:spcAft>
                <a:spcPts val="1808"/>
              </a:spcAft>
              <a:buFont typeface="Arial" panose="020B0604020202020204" pitchFamily="34" charset="0"/>
              <a:buChar char="•"/>
            </a:pPr>
            <a:r>
              <a:rPr lang="en-US" sz="1600" dirty="0" smtClean="0">
                <a:ea typeface="Calibri" panose="020F0502020204030204" pitchFamily="34" charset="0"/>
                <a:cs typeface="Times New Roman" panose="02020603050405020304" pitchFamily="18" charset="0"/>
              </a:rPr>
              <a:t>These pictures include the people that are responsible for this conference.</a:t>
            </a:r>
          </a:p>
          <a:p>
            <a:pPr marL="344559" indent="-344559">
              <a:lnSpc>
                <a:spcPct val="107000"/>
              </a:lnSpc>
              <a:spcAft>
                <a:spcPts val="1808"/>
              </a:spcAft>
              <a:buFont typeface="Arial" panose="020B0604020202020204" pitchFamily="34" charset="0"/>
              <a:buChar char="•"/>
            </a:pPr>
            <a:r>
              <a:rPr lang="en-US" sz="1600" dirty="0" smtClean="0">
                <a:ea typeface="Calibri" panose="020F0502020204030204" pitchFamily="34" charset="0"/>
                <a:cs typeface="Times New Roman" panose="02020603050405020304" pitchFamily="18" charset="0"/>
              </a:rPr>
              <a:t>This Conference counts as two.</a:t>
            </a:r>
          </a:p>
          <a:p>
            <a:pPr marL="344559" indent="-344559">
              <a:lnSpc>
                <a:spcPct val="107000"/>
              </a:lnSpc>
              <a:spcAft>
                <a:spcPts val="1808"/>
              </a:spcAft>
              <a:buFont typeface="Arial" panose="020B0604020202020204" pitchFamily="34" charset="0"/>
              <a:buChar char="•"/>
            </a:pPr>
            <a:r>
              <a:rPr lang="en-US" sz="1600" dirty="0" smtClean="0">
                <a:ea typeface="Calibri" panose="020F0502020204030204" pitchFamily="34" charset="0"/>
                <a:cs typeface="Times New Roman" panose="02020603050405020304" pitchFamily="18" charset="0"/>
              </a:rPr>
              <a:t>We were forced to cancel the first one this year due to the Arkansas River flooding.</a:t>
            </a:r>
          </a:p>
          <a:p>
            <a:pPr marL="344559" indent="-344559">
              <a:lnSpc>
                <a:spcPct val="107000"/>
              </a:lnSpc>
              <a:spcAft>
                <a:spcPts val="1808"/>
              </a:spcAft>
              <a:buFont typeface="Arial" panose="020B0604020202020204" pitchFamily="34" charset="0"/>
              <a:buChar char="•"/>
            </a:pPr>
            <a:r>
              <a:rPr lang="en-US" sz="1600" dirty="0" smtClean="0">
                <a:ea typeface="Calibri" panose="020F0502020204030204" pitchFamily="34" charset="0"/>
                <a:cs typeface="Times New Roman" panose="02020603050405020304" pitchFamily="18" charset="0"/>
              </a:rPr>
              <a:t>Not only did this team put the first conference together, they had to cancel it as well, which is no small task.</a:t>
            </a:r>
          </a:p>
          <a:p>
            <a:pPr marL="344559" indent="-344559">
              <a:lnSpc>
                <a:spcPct val="107000"/>
              </a:lnSpc>
              <a:spcAft>
                <a:spcPts val="1808"/>
              </a:spcAft>
              <a:buFont typeface="Arial" panose="020B0604020202020204" pitchFamily="34" charset="0"/>
              <a:buChar char="•"/>
            </a:pPr>
            <a:r>
              <a:rPr lang="en-US" sz="1600" dirty="0" smtClean="0">
                <a:ea typeface="Calibri" panose="020F0502020204030204" pitchFamily="34" charset="0"/>
                <a:cs typeface="Times New Roman" panose="02020603050405020304" pitchFamily="18" charset="0"/>
              </a:rPr>
              <a:t>Then, they got to work putting it back together.</a:t>
            </a:r>
          </a:p>
          <a:p>
            <a:pPr marL="344559" indent="-344559">
              <a:lnSpc>
                <a:spcPct val="107000"/>
              </a:lnSpc>
              <a:spcAft>
                <a:spcPts val="600"/>
              </a:spcAft>
              <a:buFont typeface="Arial" panose="020B0604020202020204" pitchFamily="34" charset="0"/>
              <a:buChar char="•"/>
            </a:pPr>
            <a:r>
              <a:rPr lang="en-US" sz="1600" dirty="0" smtClean="0">
                <a:ea typeface="Calibri" panose="020F0502020204030204" pitchFamily="34" charset="0"/>
                <a:cs typeface="Times New Roman" panose="02020603050405020304" pitchFamily="18" charset="0"/>
              </a:rPr>
              <a:t>They are, from left to right:</a:t>
            </a:r>
          </a:p>
          <a:p>
            <a:pPr marL="344559" indent="-344559">
              <a:lnSpc>
                <a:spcPct val="107000"/>
              </a:lnSpc>
              <a:spcAft>
                <a:spcPts val="600"/>
              </a:spcAft>
              <a:buFont typeface="Arial" panose="020B0604020202020204" pitchFamily="34" charset="0"/>
              <a:buChar char="•"/>
            </a:pPr>
            <a:r>
              <a:rPr lang="en-US" sz="1600" dirty="0">
                <a:ea typeface="Calibri" panose="020F0502020204030204" pitchFamily="34" charset="0"/>
                <a:cs typeface="Times New Roman" panose="02020603050405020304" pitchFamily="18" charset="0"/>
              </a:rPr>
              <a:t>Patrick “Ross” </a:t>
            </a:r>
            <a:r>
              <a:rPr lang="en-US" sz="1600" dirty="0" smtClean="0">
                <a:ea typeface="Calibri" panose="020F0502020204030204" pitchFamily="34" charset="0"/>
                <a:cs typeface="Times New Roman" panose="02020603050405020304" pitchFamily="18" charset="0"/>
              </a:rPr>
              <a:t>Phillips,</a:t>
            </a:r>
          </a:p>
          <a:p>
            <a:pPr marL="344559" indent="-344559">
              <a:lnSpc>
                <a:spcPct val="107000"/>
              </a:lnSpc>
              <a:spcAft>
                <a:spcPts val="600"/>
              </a:spcAft>
              <a:buFont typeface="Arial" panose="020B0604020202020204" pitchFamily="34" charset="0"/>
              <a:buChar char="•"/>
            </a:pPr>
            <a:r>
              <a:rPr lang="en-US" sz="1600" dirty="0" smtClean="0">
                <a:ea typeface="Calibri" panose="020F0502020204030204" pitchFamily="34" charset="0"/>
                <a:cs typeface="Times New Roman" panose="02020603050405020304" pitchFamily="18" charset="0"/>
              </a:rPr>
              <a:t>Kim </a:t>
            </a:r>
            <a:r>
              <a:rPr lang="en-US" sz="1600" dirty="0">
                <a:ea typeface="Calibri" panose="020F0502020204030204" pitchFamily="34" charset="0"/>
                <a:cs typeface="Times New Roman" panose="02020603050405020304" pitchFamily="18" charset="0"/>
              </a:rPr>
              <a:t>Romano, </a:t>
            </a:r>
            <a:endParaRPr lang="en-US" sz="1600" dirty="0" smtClean="0">
              <a:ea typeface="Calibri" panose="020F0502020204030204" pitchFamily="34" charset="0"/>
              <a:cs typeface="Times New Roman" panose="02020603050405020304" pitchFamily="18" charset="0"/>
            </a:endParaRPr>
          </a:p>
          <a:p>
            <a:pPr marL="344559" indent="-344559">
              <a:lnSpc>
                <a:spcPct val="107000"/>
              </a:lnSpc>
              <a:spcAft>
                <a:spcPts val="600"/>
              </a:spcAft>
              <a:buFont typeface="Arial" panose="020B0604020202020204" pitchFamily="34" charset="0"/>
              <a:buChar char="•"/>
            </a:pPr>
            <a:r>
              <a:rPr lang="en-US" sz="1600" dirty="0" smtClean="0">
                <a:ea typeface="Calibri" panose="020F0502020204030204" pitchFamily="34" charset="0"/>
                <a:cs typeface="Times New Roman" panose="02020603050405020304" pitchFamily="18" charset="0"/>
              </a:rPr>
              <a:t>William </a:t>
            </a:r>
            <a:r>
              <a:rPr lang="en-US" sz="1600" dirty="0">
                <a:ea typeface="Calibri" panose="020F0502020204030204" pitchFamily="34" charset="0"/>
                <a:cs typeface="Times New Roman" panose="02020603050405020304" pitchFamily="18" charset="0"/>
              </a:rPr>
              <a:t>“Will” Caster, </a:t>
            </a:r>
            <a:endParaRPr lang="en-US" sz="1600" dirty="0" smtClean="0">
              <a:ea typeface="Calibri" panose="020F0502020204030204" pitchFamily="34" charset="0"/>
              <a:cs typeface="Times New Roman" panose="02020603050405020304" pitchFamily="18" charset="0"/>
            </a:endParaRPr>
          </a:p>
          <a:p>
            <a:pPr marL="344559" indent="-344559">
              <a:lnSpc>
                <a:spcPct val="107000"/>
              </a:lnSpc>
              <a:spcAft>
                <a:spcPts val="600"/>
              </a:spcAft>
              <a:buFont typeface="Arial" panose="020B0604020202020204" pitchFamily="34" charset="0"/>
              <a:buChar char="•"/>
            </a:pPr>
            <a:r>
              <a:rPr lang="en-US" sz="1600" dirty="0" smtClean="0">
                <a:ea typeface="Calibri" panose="020F0502020204030204" pitchFamily="34" charset="0"/>
                <a:cs typeface="Times New Roman" panose="02020603050405020304" pitchFamily="18" charset="0"/>
              </a:rPr>
              <a:t>Chris </a:t>
            </a:r>
            <a:r>
              <a:rPr lang="en-US" sz="1600" dirty="0">
                <a:ea typeface="Calibri" panose="020F0502020204030204" pitchFamily="34" charset="0"/>
                <a:cs typeface="Times New Roman" panose="02020603050405020304" pitchFamily="18" charset="0"/>
              </a:rPr>
              <a:t>Dailey, </a:t>
            </a:r>
            <a:endParaRPr lang="en-US" sz="1600" dirty="0" smtClean="0">
              <a:ea typeface="Calibri" panose="020F0502020204030204" pitchFamily="34" charset="0"/>
              <a:cs typeface="Times New Roman" panose="02020603050405020304" pitchFamily="18" charset="0"/>
            </a:endParaRPr>
          </a:p>
          <a:p>
            <a:pPr marL="344559" indent="-344559">
              <a:lnSpc>
                <a:spcPct val="107000"/>
              </a:lnSpc>
              <a:spcAft>
                <a:spcPts val="600"/>
              </a:spcAft>
              <a:buFont typeface="Arial" panose="020B0604020202020204" pitchFamily="34" charset="0"/>
              <a:buChar char="•"/>
            </a:pPr>
            <a:r>
              <a:rPr lang="en-US" sz="1600" dirty="0" smtClean="0">
                <a:ea typeface="Calibri" panose="020F0502020204030204" pitchFamily="34" charset="0"/>
                <a:cs typeface="Times New Roman" panose="02020603050405020304" pitchFamily="18" charset="0"/>
              </a:rPr>
              <a:t>Mark </a:t>
            </a:r>
            <a:r>
              <a:rPr lang="en-US" sz="1600" dirty="0" err="1">
                <a:ea typeface="Calibri" panose="020F0502020204030204" pitchFamily="34" charset="0"/>
                <a:cs typeface="Times New Roman" panose="02020603050405020304" pitchFamily="18" charset="0"/>
              </a:rPr>
              <a:t>Simecek</a:t>
            </a:r>
            <a:r>
              <a:rPr lang="en-US" sz="1600" dirty="0">
                <a:ea typeface="Calibri" panose="020F0502020204030204" pitchFamily="34" charset="0"/>
                <a:cs typeface="Times New Roman" panose="02020603050405020304" pitchFamily="18" charset="0"/>
              </a:rPr>
              <a:t>, </a:t>
            </a:r>
            <a:endParaRPr lang="en-US" sz="1600" dirty="0" smtClean="0">
              <a:ea typeface="Calibri" panose="020F0502020204030204" pitchFamily="34" charset="0"/>
              <a:cs typeface="Times New Roman" panose="02020603050405020304" pitchFamily="18" charset="0"/>
            </a:endParaRPr>
          </a:p>
          <a:p>
            <a:pPr marL="344559" indent="-344559">
              <a:lnSpc>
                <a:spcPct val="107000"/>
              </a:lnSpc>
              <a:spcAft>
                <a:spcPts val="1808"/>
              </a:spcAft>
              <a:buFont typeface="Arial" panose="020B0604020202020204" pitchFamily="34" charset="0"/>
              <a:buChar char="•"/>
            </a:pPr>
            <a:r>
              <a:rPr lang="en-US" sz="1600" dirty="0" smtClean="0">
                <a:ea typeface="Calibri" panose="020F0502020204030204" pitchFamily="34" charset="0"/>
                <a:cs typeface="Times New Roman" panose="02020603050405020304" pitchFamily="18" charset="0"/>
              </a:rPr>
              <a:t>Elisha </a:t>
            </a:r>
            <a:r>
              <a:rPr lang="en-US" sz="1600" dirty="0" smtClean="0">
                <a:ea typeface="Calibri" panose="020F0502020204030204" pitchFamily="34" charset="0"/>
                <a:cs typeface="Times New Roman" panose="02020603050405020304" pitchFamily="18" charset="0"/>
              </a:rPr>
              <a:t>Wright-</a:t>
            </a:r>
            <a:r>
              <a:rPr lang="en-US" sz="1600" dirty="0" err="1" smtClean="0">
                <a:ea typeface="Calibri" panose="020F0502020204030204" pitchFamily="34" charset="0"/>
                <a:cs typeface="Times New Roman" panose="02020603050405020304" pitchFamily="18" charset="0"/>
              </a:rPr>
              <a:t>Keyner</a:t>
            </a:r>
            <a:endParaRPr lang="en-US" sz="1600" dirty="0" smtClean="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defTabSz="929385">
              <a:defRPr/>
            </a:pPr>
            <a:fld id="{22005057-84EB-41BD-9199-B796C25FF149}" type="slidenum">
              <a:rPr lang="en-US">
                <a:solidFill>
                  <a:prstClr val="black"/>
                </a:solidFill>
                <a:latin typeface="Calibri"/>
              </a:rPr>
              <a:pPr defTabSz="929385">
                <a:defRPr/>
              </a:pPr>
              <a:t>2</a:t>
            </a:fld>
            <a:endParaRPr lang="en-US" dirty="0">
              <a:solidFill>
                <a:prstClr val="black"/>
              </a:solidFill>
              <a:latin typeface="Calibri"/>
            </a:endParaRPr>
          </a:p>
        </p:txBody>
      </p:sp>
      <p:sp>
        <p:nvSpPr>
          <p:cNvPr id="5" name="Date Placeholder 4"/>
          <p:cNvSpPr>
            <a:spLocks noGrp="1"/>
          </p:cNvSpPr>
          <p:nvPr>
            <p:ph type="dt" idx="11"/>
          </p:nvPr>
        </p:nvSpPr>
        <p:spPr/>
        <p:txBody>
          <a:bodyPr/>
          <a:lstStyle/>
          <a:p>
            <a:pPr defTabSz="929385">
              <a:defRPr/>
            </a:pPr>
            <a:fld id="{7C4A0E87-759A-4FFA-BC21-28220C92EDBE}" type="datetime8">
              <a:rPr lang="en-US" smtClean="0">
                <a:solidFill>
                  <a:prstClr val="black"/>
                </a:solidFill>
                <a:latin typeface="Calibri"/>
              </a:rPr>
              <a:t>8/13/2019 10:00 AM</a:t>
            </a:fld>
            <a:endParaRPr lang="en-US" dirty="0">
              <a:solidFill>
                <a:prstClr val="black"/>
              </a:solidFill>
              <a:latin typeface="Calibri"/>
            </a:endParaRPr>
          </a:p>
        </p:txBody>
      </p:sp>
      <p:sp>
        <p:nvSpPr>
          <p:cNvPr id="6" name="Header Placeholder 5"/>
          <p:cNvSpPr>
            <a:spLocks noGrp="1"/>
          </p:cNvSpPr>
          <p:nvPr>
            <p:ph type="hdr" sz="quarter" idx="12"/>
          </p:nvPr>
        </p:nvSpPr>
        <p:spPr/>
        <p:txBody>
          <a:bodyPr/>
          <a:lstStyle/>
          <a:p>
            <a:r>
              <a:rPr lang="en-US" smtClean="0"/>
              <a:t>108</a:t>
            </a:r>
            <a:r>
              <a:rPr lang="en-US" baseline="30000" smtClean="0"/>
              <a:t>th</a:t>
            </a:r>
            <a:r>
              <a:rPr lang="en-US" smtClean="0"/>
              <a:t> TRC Meeting</a:t>
            </a:r>
            <a:endParaRPr lang="en-US" dirty="0"/>
          </a:p>
        </p:txBody>
      </p:sp>
    </p:spTree>
    <p:extLst>
      <p:ext uri="{BB962C8B-B14F-4D97-AF65-F5344CB8AC3E}">
        <p14:creationId xmlns:p14="http://schemas.microsoft.com/office/powerpoint/2010/main" val="3121899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11350" y="142875"/>
            <a:ext cx="3032125" cy="2274888"/>
          </a:xfrm>
        </p:spPr>
      </p:sp>
      <p:sp>
        <p:nvSpPr>
          <p:cNvPr id="3" name="Notes Placeholder 2"/>
          <p:cNvSpPr>
            <a:spLocks noGrp="1"/>
          </p:cNvSpPr>
          <p:nvPr>
            <p:ph type="body" idx="1"/>
          </p:nvPr>
        </p:nvSpPr>
        <p:spPr>
          <a:xfrm>
            <a:off x="733108" y="2580559"/>
            <a:ext cx="6123310" cy="6553199"/>
          </a:xfrm>
        </p:spPr>
        <p:txBody>
          <a:bodyPr>
            <a:noAutofit/>
          </a:bodyPr>
          <a:lstStyle/>
          <a:p>
            <a:pPr marL="282262" indent="-282262">
              <a:spcAft>
                <a:spcPts val="1186"/>
              </a:spcAf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So how did we get here? Our Highway funding mechanism is outdated – the funding mechanism is broken. </a:t>
            </a:r>
          </a:p>
          <a:p>
            <a:pPr marL="282262" indent="-282262">
              <a:spcAft>
                <a:spcPts val="1186"/>
              </a:spcAf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As you can see </a:t>
            </a:r>
            <a:r>
              <a:rPr lang="en-US" sz="1600" u="sng" dirty="0">
                <a:latin typeface="Times New Roman" panose="02020603050405020304" pitchFamily="18" charset="0"/>
                <a:cs typeface="Times New Roman" panose="02020603050405020304" pitchFamily="18" charset="0"/>
              </a:rPr>
              <a:t>our </a:t>
            </a:r>
            <a:r>
              <a:rPr lang="en-US" sz="1600" b="1" u="sng" dirty="0">
                <a:latin typeface="Times New Roman" panose="02020603050405020304" pitchFamily="18" charset="0"/>
                <a:cs typeface="Times New Roman" panose="02020603050405020304" pitchFamily="18" charset="0"/>
              </a:rPr>
              <a:t>revenue line is fairly flat </a:t>
            </a:r>
            <a:r>
              <a:rPr lang="en-US" sz="1600" dirty="0">
                <a:latin typeface="Times New Roman" panose="02020603050405020304" pitchFamily="18" charset="0"/>
                <a:cs typeface="Times New Roman" panose="02020603050405020304" pitchFamily="18" charset="0"/>
              </a:rPr>
              <a:t>even as </a:t>
            </a:r>
            <a:r>
              <a:rPr lang="en-US" sz="1600" b="1" u="sng" dirty="0">
                <a:latin typeface="Times New Roman" panose="02020603050405020304" pitchFamily="18" charset="0"/>
                <a:cs typeface="Times New Roman" panose="02020603050405020304" pitchFamily="18" charset="0"/>
              </a:rPr>
              <a:t>general revenue grew</a:t>
            </a:r>
            <a:r>
              <a:rPr lang="en-US" sz="1600" u="sng"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exponentially. </a:t>
            </a:r>
          </a:p>
          <a:p>
            <a:pPr marL="282262" indent="-282262">
              <a:spcAft>
                <a:spcPts val="1186"/>
              </a:spcAf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This is a </a:t>
            </a:r>
            <a:r>
              <a:rPr lang="en-US" sz="1600" b="1" u="sng" dirty="0">
                <a:latin typeface="Times New Roman" panose="02020603050405020304" pitchFamily="18" charset="0"/>
                <a:cs typeface="Times New Roman" panose="02020603050405020304" pitchFamily="18" charset="0"/>
              </a:rPr>
              <a:t>graph</a:t>
            </a:r>
            <a:r>
              <a:rPr lang="en-US" sz="1600" dirty="0">
                <a:latin typeface="Times New Roman" panose="02020603050405020304" pitchFamily="18" charset="0"/>
                <a:cs typeface="Times New Roman" panose="02020603050405020304" pitchFamily="18" charset="0"/>
              </a:rPr>
              <a:t> of </a:t>
            </a:r>
            <a:r>
              <a:rPr lang="en-US" sz="1600" b="1" u="sng" dirty="0">
                <a:latin typeface="Times New Roman" panose="02020603050405020304" pitchFamily="18" charset="0"/>
                <a:cs typeface="Times New Roman" panose="02020603050405020304" pitchFamily="18" charset="0"/>
              </a:rPr>
              <a:t>General Revenue </a:t>
            </a:r>
            <a:r>
              <a:rPr lang="en-US" sz="1600" dirty="0">
                <a:latin typeface="Times New Roman" panose="02020603050405020304" pitchFamily="18" charset="0"/>
                <a:cs typeface="Times New Roman" panose="02020603050405020304" pitchFamily="18" charset="0"/>
              </a:rPr>
              <a:t>as </a:t>
            </a:r>
            <a:r>
              <a:rPr lang="en-US" sz="1600" b="1" u="sng" dirty="0">
                <a:latin typeface="Times New Roman" panose="02020603050405020304" pitchFamily="18" charset="0"/>
                <a:cs typeface="Times New Roman" panose="02020603050405020304" pitchFamily="18" charset="0"/>
              </a:rPr>
              <a:t>compared</a:t>
            </a:r>
            <a:r>
              <a:rPr lang="en-US" sz="1600" dirty="0">
                <a:latin typeface="Times New Roman" panose="02020603050405020304" pitchFamily="18" charset="0"/>
                <a:cs typeface="Times New Roman" panose="02020603050405020304" pitchFamily="18" charset="0"/>
              </a:rPr>
              <a:t> to </a:t>
            </a:r>
            <a:r>
              <a:rPr lang="en-US" sz="1600" b="1" u="sng" dirty="0">
                <a:latin typeface="Times New Roman" panose="02020603050405020304" pitchFamily="18" charset="0"/>
                <a:cs typeface="Times New Roman" panose="02020603050405020304" pitchFamily="18" charset="0"/>
              </a:rPr>
              <a:t>Highway Revenue</a:t>
            </a:r>
            <a:r>
              <a:rPr lang="en-US" sz="1600" dirty="0">
                <a:latin typeface="Times New Roman" panose="02020603050405020304" pitchFamily="18" charset="0"/>
                <a:cs typeface="Times New Roman" panose="02020603050405020304" pitchFamily="18" charset="0"/>
              </a:rPr>
              <a:t>.</a:t>
            </a:r>
          </a:p>
          <a:p>
            <a:pPr marL="282262" indent="-282262">
              <a:spcAft>
                <a:spcPts val="1186"/>
              </a:spcAf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The </a:t>
            </a:r>
            <a:r>
              <a:rPr lang="en-US" sz="1600" b="1" u="sng" dirty="0">
                <a:latin typeface="Times New Roman" panose="02020603050405020304" pitchFamily="18" charset="0"/>
                <a:cs typeface="Times New Roman" panose="02020603050405020304" pitchFamily="18" charset="0"/>
              </a:rPr>
              <a:t>top line </a:t>
            </a:r>
            <a:r>
              <a:rPr lang="en-US" sz="1600" dirty="0">
                <a:latin typeface="Times New Roman" panose="02020603050405020304" pitchFamily="18" charset="0"/>
                <a:cs typeface="Times New Roman" panose="02020603050405020304" pitchFamily="18" charset="0"/>
              </a:rPr>
              <a:t>is for </a:t>
            </a:r>
            <a:r>
              <a:rPr lang="en-US" sz="1600" b="1" u="sng" dirty="0">
                <a:latin typeface="Times New Roman" panose="02020603050405020304" pitchFamily="18" charset="0"/>
                <a:cs typeface="Times New Roman" panose="02020603050405020304" pitchFamily="18" charset="0"/>
              </a:rPr>
              <a:t>General Revenue</a:t>
            </a:r>
            <a:r>
              <a:rPr lang="en-US" sz="1600" dirty="0">
                <a:latin typeface="Times New Roman" panose="02020603050405020304" pitchFamily="18" charset="0"/>
                <a:cs typeface="Times New Roman" panose="02020603050405020304" pitchFamily="18" charset="0"/>
              </a:rPr>
              <a:t>.</a:t>
            </a:r>
          </a:p>
          <a:p>
            <a:pPr marL="282262" indent="-282262">
              <a:spcAft>
                <a:spcPts val="1186"/>
              </a:spcAf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The </a:t>
            </a:r>
            <a:r>
              <a:rPr lang="en-US" sz="1600" b="1" u="sng" dirty="0">
                <a:latin typeface="Times New Roman" panose="02020603050405020304" pitchFamily="18" charset="0"/>
                <a:cs typeface="Times New Roman" panose="02020603050405020304" pitchFamily="18" charset="0"/>
              </a:rPr>
              <a:t>bottom line </a:t>
            </a:r>
            <a:r>
              <a:rPr lang="en-US" sz="1600" dirty="0">
                <a:latin typeface="Times New Roman" panose="02020603050405020304" pitchFamily="18" charset="0"/>
                <a:cs typeface="Times New Roman" panose="02020603050405020304" pitchFamily="18" charset="0"/>
              </a:rPr>
              <a:t>is for </a:t>
            </a:r>
            <a:r>
              <a:rPr lang="en-US" sz="1600" b="1" u="sng" dirty="0">
                <a:latin typeface="Times New Roman" panose="02020603050405020304" pitchFamily="18" charset="0"/>
                <a:cs typeface="Times New Roman" panose="02020603050405020304" pitchFamily="18" charset="0"/>
              </a:rPr>
              <a:t>Highway Revenue</a:t>
            </a:r>
            <a:r>
              <a:rPr lang="en-US" sz="1600" dirty="0">
                <a:latin typeface="Times New Roman" panose="02020603050405020304" pitchFamily="18" charset="0"/>
                <a:cs typeface="Times New Roman" panose="02020603050405020304" pitchFamily="18" charset="0"/>
              </a:rPr>
              <a:t>.  </a:t>
            </a:r>
          </a:p>
          <a:p>
            <a:pPr marL="282262" indent="-282262">
              <a:spcAft>
                <a:spcPts val="1186"/>
              </a:spcAf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As you can see from the graphic, total </a:t>
            </a:r>
            <a:r>
              <a:rPr lang="en-US" sz="1600" b="1" u="sng" dirty="0">
                <a:latin typeface="Times New Roman" panose="02020603050405020304" pitchFamily="18" charset="0"/>
                <a:cs typeface="Times New Roman" panose="02020603050405020304" pitchFamily="18" charset="0"/>
              </a:rPr>
              <a:t>highway revenue </a:t>
            </a:r>
            <a:r>
              <a:rPr lang="en-US" sz="1600" dirty="0">
                <a:latin typeface="Times New Roman" panose="02020603050405020304" pitchFamily="18" charset="0"/>
                <a:cs typeface="Times New Roman" panose="02020603050405020304" pitchFamily="18" charset="0"/>
              </a:rPr>
              <a:t>was</a:t>
            </a:r>
            <a:br>
              <a:rPr lang="en-US" sz="1600" dirty="0">
                <a:latin typeface="Times New Roman" panose="02020603050405020304" pitchFamily="18" charset="0"/>
                <a:cs typeface="Times New Roman" panose="02020603050405020304" pitchFamily="18" charset="0"/>
              </a:rPr>
            </a:br>
            <a:r>
              <a:rPr lang="en-US" sz="1600" b="1" u="sng" dirty="0">
                <a:solidFill>
                  <a:srgbClr val="FF0000"/>
                </a:solidFill>
                <a:latin typeface="Times New Roman" panose="02020603050405020304" pitchFamily="18" charset="0"/>
                <a:cs typeface="Times New Roman" panose="02020603050405020304" pitchFamily="18" charset="0"/>
              </a:rPr>
              <a:t>14.4%</a:t>
            </a:r>
            <a:r>
              <a:rPr lang="en-US" sz="1600" dirty="0">
                <a:latin typeface="Times New Roman" panose="02020603050405020304" pitchFamily="18" charset="0"/>
                <a:cs typeface="Times New Roman" panose="02020603050405020304" pitchFamily="18" charset="0"/>
              </a:rPr>
              <a:t> of </a:t>
            </a:r>
            <a:r>
              <a:rPr lang="en-US" sz="1600" b="1" u="sng" dirty="0">
                <a:latin typeface="Times New Roman" panose="02020603050405020304" pitchFamily="18" charset="0"/>
                <a:cs typeface="Times New Roman" panose="02020603050405020304" pitchFamily="18" charset="0"/>
              </a:rPr>
              <a:t>GR</a:t>
            </a:r>
            <a:r>
              <a:rPr lang="en-US" sz="1600" dirty="0">
                <a:latin typeface="Times New Roman" panose="02020603050405020304" pitchFamily="18" charset="0"/>
                <a:cs typeface="Times New Roman" panose="02020603050405020304" pitchFamily="18" charset="0"/>
              </a:rPr>
              <a:t> in </a:t>
            </a:r>
            <a:r>
              <a:rPr lang="en-US" sz="1600" b="1" u="sng" dirty="0">
                <a:latin typeface="Times New Roman" panose="02020603050405020304" pitchFamily="18" charset="0"/>
                <a:cs typeface="Times New Roman" panose="02020603050405020304" pitchFamily="18" charset="0"/>
              </a:rPr>
              <a:t>1980</a:t>
            </a:r>
            <a:r>
              <a:rPr lang="en-US" sz="1600" dirty="0">
                <a:latin typeface="Times New Roman" panose="02020603050405020304" pitchFamily="18" charset="0"/>
                <a:cs typeface="Times New Roman" panose="02020603050405020304" pitchFamily="18" charset="0"/>
              </a:rPr>
              <a:t>. </a:t>
            </a:r>
          </a:p>
          <a:p>
            <a:pPr marL="282262" indent="-282262">
              <a:spcAft>
                <a:spcPts val="593"/>
              </a:spcAf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But then look what happens – </a:t>
            </a:r>
            <a:br>
              <a:rPr lang="en-US" sz="1600" dirty="0">
                <a:latin typeface="Times New Roman" panose="02020603050405020304" pitchFamily="18" charset="0"/>
                <a:cs typeface="Times New Roman" panose="02020603050405020304" pitchFamily="18" charset="0"/>
              </a:rPr>
            </a:br>
            <a:r>
              <a:rPr lang="en-US" sz="1600" b="1" u="sng" dirty="0">
                <a:latin typeface="Times New Roman" panose="02020603050405020304" pitchFamily="18" charset="0"/>
                <a:cs typeface="Times New Roman" panose="02020603050405020304" pitchFamily="18" charset="0"/>
              </a:rPr>
              <a:t>Highway revenue </a:t>
            </a:r>
            <a:r>
              <a:rPr lang="en-US" sz="1600" dirty="0">
                <a:latin typeface="Times New Roman" panose="02020603050405020304" pitchFamily="18" charset="0"/>
                <a:cs typeface="Times New Roman" panose="02020603050405020304" pitchFamily="18" charset="0"/>
              </a:rPr>
              <a:t>as a </a:t>
            </a:r>
            <a:r>
              <a:rPr lang="en-US" sz="1600" b="1" u="sng" dirty="0">
                <a:latin typeface="Times New Roman" panose="02020603050405020304" pitchFamily="18" charset="0"/>
                <a:cs typeface="Times New Roman" panose="02020603050405020304" pitchFamily="18" charset="0"/>
              </a:rPr>
              <a:t>percentage</a:t>
            </a:r>
            <a:r>
              <a:rPr lang="en-US" sz="1600" dirty="0">
                <a:latin typeface="Times New Roman" panose="02020603050405020304" pitchFamily="18" charset="0"/>
                <a:cs typeface="Times New Roman" panose="02020603050405020304" pitchFamily="18" charset="0"/>
              </a:rPr>
              <a:t> of </a:t>
            </a:r>
            <a:r>
              <a:rPr lang="en-US" sz="1600" b="1" u="sng" dirty="0">
                <a:latin typeface="Times New Roman" panose="02020603050405020304" pitchFamily="18" charset="0"/>
                <a:cs typeface="Times New Roman" panose="02020603050405020304" pitchFamily="18" charset="0"/>
              </a:rPr>
              <a:t>GR</a:t>
            </a:r>
            <a:r>
              <a:rPr lang="en-US" sz="1600" dirty="0">
                <a:latin typeface="Times New Roman" panose="02020603050405020304" pitchFamily="18" charset="0"/>
                <a:cs typeface="Times New Roman" panose="02020603050405020304" pitchFamily="18" charset="0"/>
              </a:rPr>
              <a:t> steadily </a:t>
            </a:r>
            <a:r>
              <a:rPr lang="en-US" sz="1600" b="1" u="sng" dirty="0">
                <a:solidFill>
                  <a:srgbClr val="FF0000"/>
                </a:solidFill>
                <a:latin typeface="Times New Roman" panose="02020603050405020304" pitchFamily="18" charset="0"/>
                <a:cs typeface="Times New Roman" panose="02020603050405020304" pitchFamily="18" charset="0"/>
              </a:rPr>
              <a:t>drops</a:t>
            </a:r>
            <a:r>
              <a:rPr lang="en-US" sz="1600" dirty="0">
                <a:solidFill>
                  <a:srgbClr val="FF0000"/>
                </a:solidFill>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from:</a:t>
            </a:r>
          </a:p>
          <a:p>
            <a:pPr marL="733880" lvl="1" indent="-282262">
              <a:spcAft>
                <a:spcPts val="593"/>
              </a:spcAft>
              <a:buFont typeface="Wingdings" panose="05000000000000000000" pitchFamily="2" charset="2"/>
              <a:buChar char="ü"/>
            </a:pPr>
            <a:r>
              <a:rPr lang="en-US" sz="1600" b="1" dirty="0">
                <a:solidFill>
                  <a:srgbClr val="FF0000"/>
                </a:solidFill>
                <a:latin typeface="Times New Roman" panose="02020603050405020304" pitchFamily="18" charset="0"/>
                <a:cs typeface="Times New Roman" panose="02020603050405020304" pitchFamily="18" charset="0"/>
              </a:rPr>
              <a:t>14.4%</a:t>
            </a:r>
            <a:r>
              <a:rPr lang="en-US" sz="1600" dirty="0">
                <a:latin typeface="Times New Roman" panose="02020603050405020304" pitchFamily="18" charset="0"/>
                <a:cs typeface="Times New Roman" panose="02020603050405020304" pitchFamily="18" charset="0"/>
              </a:rPr>
              <a:t> in </a:t>
            </a:r>
            <a:r>
              <a:rPr lang="en-US" sz="1600" b="1" dirty="0">
                <a:solidFill>
                  <a:srgbClr val="FF0000"/>
                </a:solidFill>
                <a:latin typeface="Times New Roman" panose="02020603050405020304" pitchFamily="18" charset="0"/>
                <a:cs typeface="Times New Roman" panose="02020603050405020304" pitchFamily="18" charset="0"/>
              </a:rPr>
              <a:t>1980</a:t>
            </a:r>
          </a:p>
          <a:p>
            <a:pPr marL="733880" lvl="1" indent="-282262">
              <a:spcAft>
                <a:spcPts val="593"/>
              </a:spcAft>
              <a:buFont typeface="Wingdings" panose="05000000000000000000" pitchFamily="2" charset="2"/>
              <a:buChar char="ü"/>
            </a:pPr>
            <a:r>
              <a:rPr lang="en-US" sz="1600" b="1" dirty="0">
                <a:solidFill>
                  <a:srgbClr val="FF0000"/>
                </a:solidFill>
                <a:latin typeface="Times New Roman" panose="02020603050405020304" pitchFamily="18" charset="0"/>
                <a:cs typeface="Times New Roman" panose="02020603050405020304" pitchFamily="18" charset="0"/>
              </a:rPr>
              <a:t>11.3% </a:t>
            </a:r>
            <a:r>
              <a:rPr lang="en-US" sz="1600" dirty="0">
                <a:latin typeface="Times New Roman" panose="02020603050405020304" pitchFamily="18" charset="0"/>
                <a:cs typeface="Times New Roman" panose="02020603050405020304" pitchFamily="18" charset="0"/>
              </a:rPr>
              <a:t>in </a:t>
            </a:r>
            <a:r>
              <a:rPr lang="en-US" sz="1600" b="1" dirty="0">
                <a:solidFill>
                  <a:srgbClr val="FF0000"/>
                </a:solidFill>
                <a:latin typeface="Times New Roman" panose="02020603050405020304" pitchFamily="18" charset="0"/>
                <a:cs typeface="Times New Roman" panose="02020603050405020304" pitchFamily="18" charset="0"/>
              </a:rPr>
              <a:t>1988</a:t>
            </a:r>
            <a:r>
              <a:rPr lang="en-US" sz="1600" dirty="0">
                <a:latin typeface="Times New Roman" panose="02020603050405020304" pitchFamily="18" charset="0"/>
                <a:cs typeface="Times New Roman" panose="02020603050405020304" pitchFamily="18" charset="0"/>
              </a:rPr>
              <a:t> </a:t>
            </a:r>
          </a:p>
          <a:p>
            <a:pPr marL="733880" lvl="1" indent="-282262">
              <a:spcAft>
                <a:spcPts val="593"/>
              </a:spcAft>
              <a:buFont typeface="Wingdings" panose="05000000000000000000" pitchFamily="2" charset="2"/>
              <a:buChar char="ü"/>
            </a:pPr>
            <a:r>
              <a:rPr lang="en-US" sz="1600" b="1" dirty="0">
                <a:solidFill>
                  <a:srgbClr val="FF0000"/>
                </a:solidFill>
                <a:latin typeface="Times New Roman" panose="02020603050405020304" pitchFamily="18" charset="0"/>
                <a:cs typeface="Times New Roman" panose="02020603050405020304" pitchFamily="18" charset="0"/>
              </a:rPr>
              <a:t>9.4% </a:t>
            </a:r>
            <a:r>
              <a:rPr lang="en-US" sz="1600" dirty="0">
                <a:latin typeface="Times New Roman" panose="02020603050405020304" pitchFamily="18" charset="0"/>
                <a:cs typeface="Times New Roman" panose="02020603050405020304" pitchFamily="18" charset="0"/>
              </a:rPr>
              <a:t>in </a:t>
            </a:r>
            <a:r>
              <a:rPr lang="en-US" sz="1600" b="1" dirty="0">
                <a:solidFill>
                  <a:srgbClr val="FF0000"/>
                </a:solidFill>
                <a:latin typeface="Times New Roman" panose="02020603050405020304" pitchFamily="18" charset="0"/>
                <a:cs typeface="Times New Roman" panose="02020603050405020304" pitchFamily="18" charset="0"/>
              </a:rPr>
              <a:t>1996</a:t>
            </a:r>
          </a:p>
          <a:p>
            <a:pPr marL="733880" lvl="1" indent="-282262">
              <a:spcAft>
                <a:spcPts val="593"/>
              </a:spcAft>
              <a:buFont typeface="Wingdings" panose="05000000000000000000" pitchFamily="2" charset="2"/>
              <a:buChar char="ü"/>
            </a:pPr>
            <a:r>
              <a:rPr lang="en-US" sz="1600" b="1" dirty="0">
                <a:solidFill>
                  <a:srgbClr val="FF0000"/>
                </a:solidFill>
                <a:latin typeface="Times New Roman" panose="02020603050405020304" pitchFamily="18" charset="0"/>
                <a:cs typeface="Times New Roman" panose="02020603050405020304" pitchFamily="18" charset="0"/>
              </a:rPr>
              <a:t>8.7% </a:t>
            </a:r>
            <a:r>
              <a:rPr lang="en-US" sz="1600" dirty="0">
                <a:latin typeface="Times New Roman" panose="02020603050405020304" pitchFamily="18" charset="0"/>
                <a:cs typeface="Times New Roman" panose="02020603050405020304" pitchFamily="18" charset="0"/>
              </a:rPr>
              <a:t>in </a:t>
            </a:r>
            <a:r>
              <a:rPr lang="en-US" sz="1600" b="1" dirty="0">
                <a:solidFill>
                  <a:srgbClr val="FF0000"/>
                </a:solidFill>
                <a:latin typeface="Times New Roman" panose="02020603050405020304" pitchFamily="18" charset="0"/>
                <a:cs typeface="Times New Roman" panose="02020603050405020304" pitchFamily="18" charset="0"/>
              </a:rPr>
              <a:t>2004</a:t>
            </a:r>
            <a:r>
              <a:rPr lang="en-US" sz="1600" dirty="0">
                <a:latin typeface="Times New Roman" panose="02020603050405020304" pitchFamily="18" charset="0"/>
                <a:cs typeface="Times New Roman" panose="02020603050405020304" pitchFamily="18" charset="0"/>
              </a:rPr>
              <a:t> </a:t>
            </a:r>
          </a:p>
          <a:p>
            <a:pPr marL="733880" lvl="1" indent="-282262">
              <a:spcAft>
                <a:spcPts val="593"/>
              </a:spcAft>
              <a:buFont typeface="Wingdings" panose="05000000000000000000" pitchFamily="2" charset="2"/>
              <a:buChar char="ü"/>
            </a:pPr>
            <a:r>
              <a:rPr lang="en-US" sz="1600" b="1" dirty="0">
                <a:solidFill>
                  <a:srgbClr val="FF0000"/>
                </a:solidFill>
                <a:latin typeface="Times New Roman" panose="02020603050405020304" pitchFamily="18" charset="0"/>
                <a:cs typeface="Times New Roman" panose="02020603050405020304" pitchFamily="18" charset="0"/>
              </a:rPr>
              <a:t>7.6% </a:t>
            </a:r>
            <a:r>
              <a:rPr lang="en-US" sz="1600" dirty="0">
                <a:latin typeface="Times New Roman" panose="02020603050405020304" pitchFamily="18" charset="0"/>
                <a:cs typeface="Times New Roman" panose="02020603050405020304" pitchFamily="18" charset="0"/>
              </a:rPr>
              <a:t>in </a:t>
            </a:r>
            <a:r>
              <a:rPr lang="en-US" sz="1600" b="1" dirty="0">
                <a:solidFill>
                  <a:srgbClr val="FF0000"/>
                </a:solidFill>
                <a:latin typeface="Times New Roman" panose="02020603050405020304" pitchFamily="18" charset="0"/>
                <a:cs typeface="Times New Roman" panose="02020603050405020304" pitchFamily="18" charset="0"/>
              </a:rPr>
              <a:t>2012</a:t>
            </a:r>
            <a:r>
              <a:rPr lang="en-US" sz="1600" dirty="0">
                <a:latin typeface="Times New Roman" panose="02020603050405020304" pitchFamily="18" charset="0"/>
                <a:cs typeface="Times New Roman" panose="02020603050405020304" pitchFamily="18" charset="0"/>
              </a:rPr>
              <a:t> </a:t>
            </a:r>
          </a:p>
          <a:p>
            <a:pPr marL="733880" lvl="1" indent="-282262">
              <a:spcAft>
                <a:spcPts val="593"/>
              </a:spcAft>
              <a:buFont typeface="Wingdings" panose="05000000000000000000" pitchFamily="2" charset="2"/>
              <a:buChar char="ü"/>
            </a:pPr>
            <a:r>
              <a:rPr lang="en-US" sz="1600" b="1" dirty="0">
                <a:solidFill>
                  <a:srgbClr val="FF0000"/>
                </a:solidFill>
                <a:latin typeface="Times New Roman" panose="02020603050405020304" pitchFamily="18" charset="0"/>
                <a:cs typeface="Times New Roman" panose="02020603050405020304" pitchFamily="18" charset="0"/>
              </a:rPr>
              <a:t>6.6% </a:t>
            </a:r>
            <a:r>
              <a:rPr lang="en-US" sz="1600" dirty="0">
                <a:latin typeface="Times New Roman" panose="02020603050405020304" pitchFamily="18" charset="0"/>
                <a:cs typeface="Times New Roman" panose="02020603050405020304" pitchFamily="18" charset="0"/>
              </a:rPr>
              <a:t>in </a:t>
            </a:r>
            <a:r>
              <a:rPr lang="en-US" sz="1600" b="1" dirty="0">
                <a:solidFill>
                  <a:srgbClr val="FF0000"/>
                </a:solidFill>
                <a:latin typeface="Times New Roman" panose="02020603050405020304" pitchFamily="18" charset="0"/>
                <a:cs typeface="Times New Roman" panose="02020603050405020304" pitchFamily="18" charset="0"/>
              </a:rPr>
              <a:t>2016</a:t>
            </a:r>
            <a:r>
              <a:rPr lang="en-US" sz="1600" dirty="0">
                <a:latin typeface="Times New Roman" panose="02020603050405020304" pitchFamily="18" charset="0"/>
                <a:cs typeface="Times New Roman" panose="02020603050405020304" pitchFamily="18" charset="0"/>
              </a:rPr>
              <a:t> </a:t>
            </a:r>
          </a:p>
          <a:p>
            <a:pPr marL="282262" indent="-282262">
              <a:spcAft>
                <a:spcPts val="1186"/>
              </a:spcAf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And that </a:t>
            </a:r>
            <a:r>
              <a:rPr lang="en-US" sz="1600" b="1" u="sng" dirty="0">
                <a:latin typeface="Times New Roman" panose="02020603050405020304" pitchFamily="18" charset="0"/>
                <a:cs typeface="Times New Roman" panose="02020603050405020304" pitchFamily="18" charset="0"/>
              </a:rPr>
              <a:t>includes</a:t>
            </a:r>
            <a:r>
              <a:rPr lang="en-US" sz="1600" dirty="0">
                <a:latin typeface="Times New Roman" panose="02020603050405020304" pitchFamily="18" charset="0"/>
                <a:cs typeface="Times New Roman" panose="02020603050405020304" pitchFamily="18" charset="0"/>
              </a:rPr>
              <a:t> </a:t>
            </a:r>
            <a:r>
              <a:rPr lang="en-US" sz="1600" b="1" u="sng" dirty="0">
                <a:solidFill>
                  <a:srgbClr val="FF0000"/>
                </a:solidFill>
                <a:latin typeface="Times New Roman" panose="02020603050405020304" pitchFamily="18" charset="0"/>
                <a:cs typeface="Times New Roman" panose="02020603050405020304" pitchFamily="18" charset="0"/>
              </a:rPr>
              <a:t>three</a:t>
            </a:r>
            <a:r>
              <a:rPr lang="en-US" sz="1600" dirty="0">
                <a:solidFill>
                  <a:srgbClr val="FF0000"/>
                </a:solidFill>
                <a:latin typeface="Times New Roman" panose="02020603050405020304" pitchFamily="18" charset="0"/>
                <a:cs typeface="Times New Roman" panose="02020603050405020304" pitchFamily="18" charset="0"/>
              </a:rPr>
              <a:t> </a:t>
            </a:r>
            <a:r>
              <a:rPr lang="en-US" sz="1600" b="1" u="sng" dirty="0">
                <a:latin typeface="Times New Roman" panose="02020603050405020304" pitchFamily="18" charset="0"/>
                <a:cs typeface="Times New Roman" panose="02020603050405020304" pitchFamily="18" charset="0"/>
              </a:rPr>
              <a:t>fuel tax increases </a:t>
            </a:r>
            <a:r>
              <a:rPr lang="en-US" sz="1600" dirty="0">
                <a:latin typeface="Times New Roman" panose="02020603050405020304" pitchFamily="18" charset="0"/>
                <a:cs typeface="Times New Roman" panose="02020603050405020304" pitchFamily="18" charset="0"/>
              </a:rPr>
              <a:t>– </a:t>
            </a:r>
            <a:r>
              <a:rPr lang="en-US" sz="1600" b="1" u="sng" dirty="0">
                <a:latin typeface="Times New Roman" panose="02020603050405020304" pitchFamily="18" charset="0"/>
                <a:cs typeface="Times New Roman" panose="02020603050405020304" pitchFamily="18" charset="0"/>
              </a:rPr>
              <a:t>1985</a:t>
            </a:r>
            <a:r>
              <a:rPr lang="en-US" sz="1600" dirty="0">
                <a:latin typeface="Times New Roman" panose="02020603050405020304" pitchFamily="18" charset="0"/>
                <a:cs typeface="Times New Roman" panose="02020603050405020304" pitchFamily="18" charset="0"/>
              </a:rPr>
              <a:t>, </a:t>
            </a:r>
            <a:r>
              <a:rPr lang="en-US" sz="1600" b="1" u="sng" dirty="0">
                <a:latin typeface="Times New Roman" panose="02020603050405020304" pitchFamily="18" charset="0"/>
                <a:cs typeface="Times New Roman" panose="02020603050405020304" pitchFamily="18" charset="0"/>
              </a:rPr>
              <a:t>1991</a:t>
            </a:r>
            <a:r>
              <a:rPr lang="en-US" sz="1600" dirty="0">
                <a:latin typeface="Times New Roman" panose="02020603050405020304" pitchFamily="18" charset="0"/>
                <a:cs typeface="Times New Roman" panose="02020603050405020304" pitchFamily="18" charset="0"/>
              </a:rPr>
              <a:t>, </a:t>
            </a:r>
            <a:r>
              <a:rPr lang="en-US" sz="1600" b="1" u="sng" dirty="0">
                <a:latin typeface="Times New Roman" panose="02020603050405020304" pitchFamily="18" charset="0"/>
                <a:cs typeface="Times New Roman" panose="02020603050405020304" pitchFamily="18" charset="0"/>
              </a:rPr>
              <a:t>1999</a:t>
            </a:r>
            <a:r>
              <a:rPr lang="en-US" sz="1600" dirty="0">
                <a:latin typeface="Times New Roman" panose="02020603050405020304" pitchFamily="18" charset="0"/>
                <a:cs typeface="Times New Roman" panose="02020603050405020304" pitchFamily="18" charset="0"/>
              </a:rPr>
              <a:t>. </a:t>
            </a:r>
          </a:p>
        </p:txBody>
      </p:sp>
      <p:sp>
        <p:nvSpPr>
          <p:cNvPr id="4" name="Date Placeholder 3"/>
          <p:cNvSpPr>
            <a:spLocks noGrp="1"/>
          </p:cNvSpPr>
          <p:nvPr>
            <p:ph type="dt" idx="10"/>
          </p:nvPr>
        </p:nvSpPr>
        <p:spPr/>
        <p:txBody>
          <a:bodyPr/>
          <a:lstStyle/>
          <a:p>
            <a:pPr defTabSz="910069">
              <a:defRPr/>
            </a:pPr>
            <a:fld id="{8174C299-84DF-4097-956C-0A18BCC9A685}" type="datetime8">
              <a:rPr lang="en-US" smtClean="0">
                <a:solidFill>
                  <a:prstClr val="black"/>
                </a:solidFill>
              </a:rPr>
              <a:t>8/13/2019 10:00 AM</a:t>
            </a:fld>
            <a:endParaRPr lang="en-US">
              <a:solidFill>
                <a:prstClr val="black"/>
              </a:solidFill>
            </a:endParaRPr>
          </a:p>
        </p:txBody>
      </p:sp>
      <p:sp>
        <p:nvSpPr>
          <p:cNvPr id="5" name="Slide Number Placeholder 4"/>
          <p:cNvSpPr>
            <a:spLocks noGrp="1"/>
          </p:cNvSpPr>
          <p:nvPr>
            <p:ph type="sldNum" sz="quarter" idx="11"/>
          </p:nvPr>
        </p:nvSpPr>
        <p:spPr>
          <a:xfrm>
            <a:off x="3884618" y="8831591"/>
            <a:ext cx="2971800" cy="464820"/>
          </a:xfrm>
        </p:spPr>
        <p:txBody>
          <a:bodyPr/>
          <a:lstStyle/>
          <a:p>
            <a:pPr defTabSz="910069">
              <a:defRPr/>
            </a:pPr>
            <a:fld id="{3A71277A-0D08-44A1-8BBA-938A3D393ACE}" type="slidenum">
              <a:rPr lang="en-US">
                <a:solidFill>
                  <a:prstClr val="black"/>
                </a:solidFill>
              </a:rPr>
              <a:pPr defTabSz="910069">
                <a:defRPr/>
              </a:pPr>
              <a:t>20</a:t>
            </a:fld>
            <a:endParaRPr lang="en-US" dirty="0">
              <a:solidFill>
                <a:prstClr val="black"/>
              </a:solidFill>
            </a:endParaRPr>
          </a:p>
        </p:txBody>
      </p:sp>
      <p:sp>
        <p:nvSpPr>
          <p:cNvPr id="6" name="Header Placeholder 5"/>
          <p:cNvSpPr>
            <a:spLocks noGrp="1"/>
          </p:cNvSpPr>
          <p:nvPr>
            <p:ph type="hdr" sz="quarter" idx="12"/>
          </p:nvPr>
        </p:nvSpPr>
        <p:spPr/>
        <p:txBody>
          <a:bodyPr/>
          <a:lstStyle/>
          <a:p>
            <a:r>
              <a:rPr lang="en-US" smtClean="0"/>
              <a:t>108</a:t>
            </a:r>
            <a:r>
              <a:rPr lang="en-US" baseline="30000" smtClean="0"/>
              <a:t>th</a:t>
            </a:r>
            <a:r>
              <a:rPr lang="en-US" smtClean="0"/>
              <a:t> TRC Meeting</a:t>
            </a:r>
            <a:endParaRPr lang="en-US" dirty="0"/>
          </a:p>
        </p:txBody>
      </p:sp>
    </p:spTree>
    <p:extLst>
      <p:ext uri="{BB962C8B-B14F-4D97-AF65-F5344CB8AC3E}">
        <p14:creationId xmlns:p14="http://schemas.microsoft.com/office/powerpoint/2010/main" val="683778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74813" y="466725"/>
            <a:ext cx="3508375" cy="2630488"/>
          </a:xfrm>
        </p:spPr>
      </p:sp>
      <p:sp>
        <p:nvSpPr>
          <p:cNvPr id="3" name="Notes Placeholder 2"/>
          <p:cNvSpPr>
            <a:spLocks noGrp="1"/>
          </p:cNvSpPr>
          <p:nvPr>
            <p:ph type="body" idx="1"/>
          </p:nvPr>
        </p:nvSpPr>
        <p:spPr>
          <a:xfrm>
            <a:off x="796335" y="3115663"/>
            <a:ext cx="6061666" cy="5714310"/>
          </a:xfrm>
        </p:spPr>
        <p:txBody>
          <a:bodyPr>
            <a:normAutofit lnSpcReduction="10000"/>
          </a:bodyPr>
          <a:lstStyle/>
          <a:p>
            <a:pPr>
              <a:spcAft>
                <a:spcPts val="601"/>
              </a:spcAft>
            </a:pPr>
            <a:endParaRPr lang="en-US" sz="1600" dirty="0">
              <a:latin typeface="Times New Roman" panose="02020603050405020304" pitchFamily="18" charset="0"/>
              <a:cs typeface="Times New Roman" panose="02020603050405020304" pitchFamily="18" charset="0"/>
            </a:endParaRPr>
          </a:p>
          <a:p>
            <a:pPr>
              <a:spcAft>
                <a:spcPts val="601"/>
              </a:spcAft>
            </a:pPr>
            <a:r>
              <a:rPr lang="en-US" sz="1600" dirty="0">
                <a:latin typeface="Times New Roman" panose="02020603050405020304" pitchFamily="18" charset="0"/>
                <a:cs typeface="Times New Roman" panose="02020603050405020304" pitchFamily="18" charset="0"/>
              </a:rPr>
              <a:t>This slide shows what it would have been like if highway revenue would have simply grown at the same rate as General Revenue. </a:t>
            </a:r>
          </a:p>
          <a:p>
            <a:pPr>
              <a:spcAft>
                <a:spcPts val="601"/>
              </a:spcAft>
            </a:pPr>
            <a:r>
              <a:rPr lang="en-US" sz="1600" dirty="0">
                <a:latin typeface="Times New Roman" panose="02020603050405020304" pitchFamily="18" charset="0"/>
                <a:cs typeface="Times New Roman" panose="02020603050405020304" pitchFamily="18" charset="0"/>
              </a:rPr>
              <a:t>What if Highway revenue, as a percentage of GR, would have stayed at 14.4% throughout these years?</a:t>
            </a:r>
          </a:p>
          <a:p>
            <a:pPr>
              <a:spcAft>
                <a:spcPts val="601"/>
              </a:spcAft>
            </a:pPr>
            <a:endParaRPr lang="en-US" sz="1600" dirty="0">
              <a:latin typeface="Times New Roman" panose="02020603050405020304" pitchFamily="18" charset="0"/>
              <a:cs typeface="Times New Roman" panose="02020603050405020304" pitchFamily="18" charset="0"/>
            </a:endParaRPr>
          </a:p>
          <a:p>
            <a:pPr>
              <a:spcAft>
                <a:spcPts val="601"/>
              </a:spcAft>
            </a:pPr>
            <a:r>
              <a:rPr lang="en-US" sz="1600" dirty="0">
                <a:latin typeface="Times New Roman" panose="02020603050405020304" pitchFamily="18" charset="0"/>
                <a:cs typeface="Times New Roman" panose="02020603050405020304" pitchFamily="18" charset="0"/>
              </a:rPr>
              <a:t>As you can see, if Highway revenue simply grew at the same rate as GR (14.4% all the way across), our revenues would have looked like this:</a:t>
            </a:r>
          </a:p>
          <a:p>
            <a:pPr>
              <a:spcAft>
                <a:spcPts val="601"/>
              </a:spcAft>
            </a:pPr>
            <a:endParaRPr lang="en-US" sz="1600" dirty="0">
              <a:latin typeface="Times New Roman" panose="02020603050405020304" pitchFamily="18" charset="0"/>
              <a:cs typeface="Times New Roman" panose="02020603050405020304" pitchFamily="18" charset="0"/>
            </a:endParaRPr>
          </a:p>
          <a:p>
            <a:pPr marL="286448" indent="-286448">
              <a:spcAft>
                <a:spcPts val="601"/>
              </a:spcAf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$259M in 1988, </a:t>
            </a:r>
          </a:p>
          <a:p>
            <a:pPr marL="286448" indent="-286448">
              <a:spcAft>
                <a:spcPts val="601"/>
              </a:spcAf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$455M in 1996, </a:t>
            </a:r>
          </a:p>
          <a:p>
            <a:pPr marL="286448" indent="-286448">
              <a:spcAft>
                <a:spcPts val="601"/>
              </a:spcAf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$626M in 2004, </a:t>
            </a:r>
          </a:p>
          <a:p>
            <a:pPr marL="286448" indent="-286448">
              <a:spcAft>
                <a:spcPts val="601"/>
              </a:spcAf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$829M in 2012, </a:t>
            </a:r>
          </a:p>
          <a:p>
            <a:pPr marL="286448" indent="-286448">
              <a:spcAft>
                <a:spcPts val="601"/>
              </a:spcAft>
              <a:buFont typeface="Arial" panose="020B0604020202020204" pitchFamily="34" charset="0"/>
              <a:buChar char="•"/>
            </a:pPr>
            <a:r>
              <a:rPr lang="en-US" sz="1600" b="1" dirty="0">
                <a:solidFill>
                  <a:srgbClr val="FF0000"/>
                </a:solidFill>
                <a:latin typeface="Times New Roman" panose="02020603050405020304" pitchFamily="18" charset="0"/>
                <a:cs typeface="Times New Roman" panose="02020603050405020304" pitchFamily="18" charset="0"/>
              </a:rPr>
              <a:t>and $931M in 2016</a:t>
            </a:r>
            <a:r>
              <a:rPr lang="en-US" sz="1600" dirty="0">
                <a:latin typeface="Times New Roman" panose="02020603050405020304" pitchFamily="18" charset="0"/>
                <a:cs typeface="Times New Roman" panose="02020603050405020304" pitchFamily="18" charset="0"/>
              </a:rPr>
              <a:t>. </a:t>
            </a:r>
          </a:p>
          <a:p>
            <a:pPr marL="286448" indent="-286448">
              <a:spcAft>
                <a:spcPts val="601"/>
              </a:spcAft>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a:spcAft>
                <a:spcPts val="601"/>
              </a:spcAft>
            </a:pPr>
            <a:r>
              <a:rPr lang="en-US" sz="1600" dirty="0">
                <a:latin typeface="Times New Roman" panose="02020603050405020304" pitchFamily="18" charset="0"/>
                <a:cs typeface="Times New Roman" panose="02020603050405020304" pitchFamily="18" charset="0"/>
              </a:rPr>
              <a:t>If Highway revenue had maintained growth similar to General revenue, we would not be having this conversation today, we would have the revenue we need  to maintain our system.</a:t>
            </a:r>
          </a:p>
          <a:p>
            <a:pPr>
              <a:spcAft>
                <a:spcPts val="601"/>
              </a:spcAft>
            </a:pPr>
            <a:r>
              <a:rPr lang="en-US" sz="1600" dirty="0">
                <a:latin typeface="Times New Roman" panose="02020603050405020304" pitchFamily="18" charset="0"/>
                <a:cs typeface="Times New Roman" panose="02020603050405020304" pitchFamily="18" charset="0"/>
              </a:rPr>
              <a:t>But we all know that didn’t happen. </a:t>
            </a:r>
          </a:p>
          <a:p>
            <a:pPr>
              <a:spcAft>
                <a:spcPts val="601"/>
              </a:spcAft>
            </a:pPr>
            <a:endParaRPr lang="en-US" sz="1600" dirty="0">
              <a:latin typeface="Times New Roman" panose="02020603050405020304" pitchFamily="18" charset="0"/>
              <a:cs typeface="Times New Roman" panose="02020603050405020304" pitchFamily="18" charset="0"/>
            </a:endParaRPr>
          </a:p>
          <a:p>
            <a:pPr>
              <a:spcAft>
                <a:spcPts val="601"/>
              </a:spcAft>
            </a:pPr>
            <a:endParaRPr lang="en-US" sz="1600"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idx="10"/>
          </p:nvPr>
        </p:nvSpPr>
        <p:spPr/>
        <p:txBody>
          <a:bodyPr/>
          <a:lstStyle/>
          <a:p>
            <a:pPr defTabSz="918888">
              <a:defRPr/>
            </a:pPr>
            <a:fld id="{EAF0CE52-F7F2-461A-AD9D-4FE2E98AD9AC}" type="datetime8">
              <a:rPr lang="en-US" smtClean="0">
                <a:solidFill>
                  <a:prstClr val="black"/>
                </a:solidFill>
              </a:rPr>
              <a:t>8/13/2019 10:00 AM</a:t>
            </a:fld>
            <a:endParaRPr lang="en-US" dirty="0">
              <a:solidFill>
                <a:prstClr val="black"/>
              </a:solidFill>
            </a:endParaRPr>
          </a:p>
        </p:txBody>
      </p:sp>
      <p:sp>
        <p:nvSpPr>
          <p:cNvPr id="5" name="Slide Number Placeholder 4"/>
          <p:cNvSpPr>
            <a:spLocks noGrp="1"/>
          </p:cNvSpPr>
          <p:nvPr>
            <p:ph type="sldNum" sz="quarter" idx="11"/>
          </p:nvPr>
        </p:nvSpPr>
        <p:spPr/>
        <p:txBody>
          <a:bodyPr/>
          <a:lstStyle/>
          <a:p>
            <a:pPr defTabSz="918888">
              <a:defRPr/>
            </a:pPr>
            <a:fld id="{3A71277A-0D08-44A1-8BBA-938A3D393ACE}" type="slidenum">
              <a:rPr lang="en-US">
                <a:solidFill>
                  <a:prstClr val="black"/>
                </a:solidFill>
              </a:rPr>
              <a:pPr defTabSz="918888">
                <a:defRPr/>
              </a:pPr>
              <a:t>21</a:t>
            </a:fld>
            <a:endParaRPr lang="en-US" dirty="0">
              <a:solidFill>
                <a:prstClr val="black"/>
              </a:solidFill>
            </a:endParaRPr>
          </a:p>
        </p:txBody>
      </p:sp>
      <p:sp>
        <p:nvSpPr>
          <p:cNvPr id="6" name="Header Placeholder 5"/>
          <p:cNvSpPr>
            <a:spLocks noGrp="1"/>
          </p:cNvSpPr>
          <p:nvPr>
            <p:ph type="hdr" sz="quarter" idx="12"/>
          </p:nvPr>
        </p:nvSpPr>
        <p:spPr/>
        <p:txBody>
          <a:bodyPr/>
          <a:lstStyle/>
          <a:p>
            <a:r>
              <a:rPr lang="en-US" smtClean="0"/>
              <a:t>108</a:t>
            </a:r>
            <a:r>
              <a:rPr lang="en-US" baseline="30000" smtClean="0"/>
              <a:t>th</a:t>
            </a:r>
            <a:r>
              <a:rPr lang="en-US" smtClean="0"/>
              <a:t> TRC Meeting</a:t>
            </a:r>
            <a:endParaRPr lang="en-US" dirty="0"/>
          </a:p>
        </p:txBody>
      </p:sp>
    </p:spTree>
    <p:extLst>
      <p:ext uri="{BB962C8B-B14F-4D97-AF65-F5344CB8AC3E}">
        <p14:creationId xmlns:p14="http://schemas.microsoft.com/office/powerpoint/2010/main" val="3459958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1588" y="384175"/>
            <a:ext cx="3868737" cy="2900363"/>
          </a:xfrm>
        </p:spPr>
      </p:sp>
      <p:sp>
        <p:nvSpPr>
          <p:cNvPr id="3" name="Notes Placeholder 2"/>
          <p:cNvSpPr>
            <a:spLocks noGrp="1"/>
          </p:cNvSpPr>
          <p:nvPr>
            <p:ph type="body" idx="1"/>
          </p:nvPr>
        </p:nvSpPr>
        <p:spPr>
          <a:xfrm>
            <a:off x="720518" y="3540886"/>
            <a:ext cx="6137483" cy="4961054"/>
          </a:xfrm>
        </p:spPr>
        <p:txBody>
          <a:bodyPr>
            <a:normAutofit lnSpcReduction="10000"/>
          </a:bodyPr>
          <a:lstStyle/>
          <a:p>
            <a:pPr marL="282223" indent="-282223" algn="jus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Recognizing this problem, Governor Asa Hutchinson back in 2015 issued an executive order to create the Governor’s Working Group on Highway Funding.  This group served as an investigative and advisory body of the Governor to explore alternative means and strategies to fund the construction, reconstruction and maintenance of Arkansas’  roads and bridges.</a:t>
            </a:r>
          </a:p>
          <a:p>
            <a:pPr marL="282223" indent="-282223" algn="just">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2223" indent="-282223" algn="just">
              <a:spcAft>
                <a:spcPts val="1187"/>
              </a:spcAf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The working group consisted of 20 members from a wide range of interests. </a:t>
            </a:r>
            <a:r>
              <a:rPr lang="en-US" sz="1600" dirty="0" smtClean="0">
                <a:latin typeface="Times New Roman" panose="02020603050405020304" pitchFamily="18" charset="0"/>
                <a:cs typeface="Times New Roman" panose="02020603050405020304" pitchFamily="18" charset="0"/>
              </a:rPr>
              <a:t>Highway Commissioner </a:t>
            </a:r>
            <a:r>
              <a:rPr lang="en-US" sz="1600" dirty="0">
                <a:latin typeface="Times New Roman" panose="02020603050405020304" pitchFamily="18" charset="0"/>
                <a:cs typeface="Times New Roman" panose="02020603050405020304" pitchFamily="18" charset="0"/>
              </a:rPr>
              <a:t>Alec Farmer, former </a:t>
            </a:r>
            <a:r>
              <a:rPr lang="en-US" sz="1600" dirty="0" smtClean="0">
                <a:latin typeface="Times New Roman" panose="02020603050405020304" pitchFamily="18" charset="0"/>
                <a:cs typeface="Times New Roman" panose="02020603050405020304" pitchFamily="18" charset="0"/>
              </a:rPr>
              <a:t>Highway Commissioner </a:t>
            </a:r>
            <a:r>
              <a:rPr lang="en-US" sz="1600" dirty="0">
                <a:latin typeface="Times New Roman" panose="02020603050405020304" pitchFamily="18" charset="0"/>
                <a:cs typeface="Times New Roman" panose="02020603050405020304" pitchFamily="18" charset="0"/>
              </a:rPr>
              <a:t>Frank Scott, and </a:t>
            </a:r>
            <a:r>
              <a:rPr lang="en-US" sz="1600" dirty="0" smtClean="0">
                <a:latin typeface="Times New Roman" panose="02020603050405020304" pitchFamily="18" charset="0"/>
                <a:cs typeface="Times New Roman" panose="02020603050405020304" pitchFamily="18" charset="0"/>
              </a:rPr>
              <a:t>A</a:t>
            </a:r>
            <a:r>
              <a:rPr lang="en-US" sz="1300" dirty="0" smtClean="0">
                <a:latin typeface="Times New Roman" panose="02020603050405020304" pitchFamily="18" charset="0"/>
                <a:cs typeface="Times New Roman" panose="02020603050405020304" pitchFamily="18" charset="0"/>
              </a:rPr>
              <a:t>R</a:t>
            </a:r>
            <a:r>
              <a:rPr lang="en-US" sz="1600" dirty="0" smtClean="0">
                <a:latin typeface="Times New Roman" panose="02020603050405020304" pitchFamily="18" charset="0"/>
                <a:cs typeface="Times New Roman" panose="02020603050405020304" pitchFamily="18" charset="0"/>
              </a:rPr>
              <a:t>DOT Director Scott Bennett </a:t>
            </a:r>
            <a:r>
              <a:rPr lang="en-US" sz="1600" dirty="0">
                <a:latin typeface="Times New Roman" panose="02020603050405020304" pitchFamily="18" charset="0"/>
                <a:cs typeface="Times New Roman" panose="02020603050405020304" pitchFamily="18" charset="0"/>
              </a:rPr>
              <a:t>were all </a:t>
            </a:r>
            <a:r>
              <a:rPr lang="en-US" sz="1600" dirty="0" smtClean="0">
                <a:latin typeface="Times New Roman" panose="02020603050405020304" pitchFamily="18" charset="0"/>
                <a:cs typeface="Times New Roman" panose="02020603050405020304" pitchFamily="18" charset="0"/>
              </a:rPr>
              <a:t>part </a:t>
            </a:r>
            <a:r>
              <a:rPr lang="en-US" sz="1600" dirty="0">
                <a:latin typeface="Times New Roman" panose="02020603050405020304" pitchFamily="18" charset="0"/>
                <a:cs typeface="Times New Roman" panose="02020603050405020304" pitchFamily="18" charset="0"/>
              </a:rPr>
              <a:t>of the working </a:t>
            </a:r>
            <a:r>
              <a:rPr lang="en-US" sz="1600" dirty="0" smtClean="0">
                <a:latin typeface="Times New Roman" panose="02020603050405020304" pitchFamily="18" charset="0"/>
                <a:cs typeface="Times New Roman" panose="02020603050405020304" pitchFamily="18" charset="0"/>
              </a:rPr>
              <a:t>group.</a:t>
            </a:r>
            <a:endParaRPr lang="en-US" sz="1600" dirty="0">
              <a:latin typeface="Times New Roman" panose="02020603050405020304" pitchFamily="18" charset="0"/>
              <a:cs typeface="Times New Roman" panose="02020603050405020304" pitchFamily="18" charset="0"/>
            </a:endParaRPr>
          </a:p>
          <a:p>
            <a:pPr marL="282223" indent="-282223" algn="just">
              <a:spcAft>
                <a:spcPts val="1187"/>
              </a:spcAf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In his executive order, Governor Hutchinson stated, “An efficient transportation system is critical for Arkansas’ economy and the quality of life of the state’s residents.”</a:t>
            </a:r>
          </a:p>
          <a:p>
            <a:pPr marL="282223" indent="-282223" algn="just">
              <a:spcAft>
                <a:spcPts val="1187"/>
              </a:spcAf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He added, “The revenues currently available for highways and local roads are inadequate for the preservation and maintenance of the existing infrastructure and for improvements that would reduce congestion and improve service.”</a:t>
            </a:r>
          </a:p>
          <a:p>
            <a:r>
              <a:rPr lang="en-US" sz="1400" dirty="0">
                <a:latin typeface="Times New Roman" panose="02020603050405020304" pitchFamily="18" charset="0"/>
                <a:cs typeface="Times New Roman" panose="02020603050405020304" pitchFamily="18" charset="0"/>
              </a:rPr>
              <a:t> </a:t>
            </a:r>
          </a:p>
        </p:txBody>
      </p:sp>
      <p:sp>
        <p:nvSpPr>
          <p:cNvPr id="4" name="Slide Number Placeholder 3"/>
          <p:cNvSpPr>
            <a:spLocks noGrp="1"/>
          </p:cNvSpPr>
          <p:nvPr>
            <p:ph type="sldNum" sz="quarter" idx="10"/>
          </p:nvPr>
        </p:nvSpPr>
        <p:spPr>
          <a:xfrm>
            <a:off x="3850625" y="8945483"/>
            <a:ext cx="2946844" cy="289024"/>
          </a:xfrm>
        </p:spPr>
        <p:txBody>
          <a:bodyPr/>
          <a:lstStyle/>
          <a:p>
            <a:pPr defTabSz="905355">
              <a:defRPr/>
            </a:pPr>
            <a:fld id="{ADFCECAE-01DD-43F5-BC36-0B5E475D9FB3}" type="slidenum">
              <a:rPr lang="en-US">
                <a:solidFill>
                  <a:prstClr val="black"/>
                </a:solidFill>
              </a:rPr>
              <a:pPr defTabSz="905355">
                <a:defRPr/>
              </a:pPr>
              <a:t>22</a:t>
            </a:fld>
            <a:endParaRPr lang="en-US" dirty="0">
              <a:solidFill>
                <a:prstClr val="black"/>
              </a:solidFill>
            </a:endParaRPr>
          </a:p>
        </p:txBody>
      </p:sp>
      <p:sp>
        <p:nvSpPr>
          <p:cNvPr id="5" name="Date Placeholder 4"/>
          <p:cNvSpPr>
            <a:spLocks noGrp="1"/>
          </p:cNvSpPr>
          <p:nvPr>
            <p:ph type="dt" idx="11"/>
          </p:nvPr>
        </p:nvSpPr>
        <p:spPr/>
        <p:txBody>
          <a:bodyPr/>
          <a:lstStyle/>
          <a:p>
            <a:pPr defTabSz="905355">
              <a:defRPr/>
            </a:pPr>
            <a:fld id="{0BAD4410-469A-4038-BDE2-A2AC2BB830CA}" type="datetime8">
              <a:rPr lang="en-US" smtClean="0">
                <a:solidFill>
                  <a:prstClr val="black"/>
                </a:solidFill>
              </a:rPr>
              <a:t>8/13/2019 10:00 AM</a:t>
            </a:fld>
            <a:endParaRPr lang="en-US">
              <a:solidFill>
                <a:prstClr val="black"/>
              </a:solidFill>
            </a:endParaRPr>
          </a:p>
        </p:txBody>
      </p:sp>
      <p:sp>
        <p:nvSpPr>
          <p:cNvPr id="6" name="Header Placeholder 5"/>
          <p:cNvSpPr>
            <a:spLocks noGrp="1"/>
          </p:cNvSpPr>
          <p:nvPr>
            <p:ph type="hdr" sz="quarter" idx="12"/>
          </p:nvPr>
        </p:nvSpPr>
        <p:spPr/>
        <p:txBody>
          <a:bodyPr/>
          <a:lstStyle/>
          <a:p>
            <a:r>
              <a:rPr lang="en-US" smtClean="0"/>
              <a:t>108</a:t>
            </a:r>
            <a:r>
              <a:rPr lang="en-US" baseline="30000" smtClean="0"/>
              <a:t>th</a:t>
            </a:r>
            <a:r>
              <a:rPr lang="en-US" smtClean="0"/>
              <a:t> TRC Meeting</a:t>
            </a:r>
            <a:endParaRPr lang="en-US" dirty="0"/>
          </a:p>
        </p:txBody>
      </p:sp>
    </p:spTree>
    <p:extLst>
      <p:ext uri="{BB962C8B-B14F-4D97-AF65-F5344CB8AC3E}">
        <p14:creationId xmlns:p14="http://schemas.microsoft.com/office/powerpoint/2010/main" val="21763267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482600"/>
            <a:ext cx="4376737" cy="3281363"/>
          </a:xfrm>
        </p:spPr>
      </p:sp>
      <p:sp>
        <p:nvSpPr>
          <p:cNvPr id="3" name="Notes Placeholder 2"/>
          <p:cNvSpPr>
            <a:spLocks noGrp="1"/>
          </p:cNvSpPr>
          <p:nvPr>
            <p:ph type="body" idx="1"/>
          </p:nvPr>
        </p:nvSpPr>
        <p:spPr>
          <a:xfrm>
            <a:off x="632877" y="4359350"/>
            <a:ext cx="6036599" cy="4645118"/>
          </a:xfrm>
        </p:spPr>
        <p:txBody>
          <a:bodyPr/>
          <a:lstStyle/>
          <a:p>
            <a:pPr algn="just">
              <a:lnSpc>
                <a:spcPct val="115000"/>
              </a:lnSpc>
              <a:spcAft>
                <a:spcPts val="299"/>
              </a:spcAft>
            </a:pPr>
            <a:r>
              <a:rPr lang="en-US" sz="1600" dirty="0">
                <a:latin typeface="Times New Roman" panose="02020603050405020304" pitchFamily="18" charset="0"/>
                <a:ea typeface="Times New Roman"/>
                <a:cs typeface="Times New Roman" panose="02020603050405020304" pitchFamily="18" charset="0"/>
              </a:rPr>
              <a:t>One of the best things to come out of the Governor’s Highway Funding Working Group was the establishment of funding targets for transportation investment.</a:t>
            </a:r>
          </a:p>
          <a:p>
            <a:pPr algn="just">
              <a:lnSpc>
                <a:spcPct val="115000"/>
              </a:lnSpc>
              <a:spcAft>
                <a:spcPts val="299"/>
              </a:spcAft>
            </a:pPr>
            <a:endParaRPr lang="en-US" sz="1600" dirty="0">
              <a:latin typeface="Times New Roman" panose="02020603050405020304" pitchFamily="18" charset="0"/>
              <a:ea typeface="Times New Roman"/>
              <a:cs typeface="Times New Roman" panose="02020603050405020304" pitchFamily="18" charset="0"/>
            </a:endParaRPr>
          </a:p>
          <a:p>
            <a:pPr algn="just">
              <a:lnSpc>
                <a:spcPct val="115000"/>
              </a:lnSpc>
              <a:spcAft>
                <a:spcPts val="299"/>
              </a:spcAft>
            </a:pPr>
            <a:r>
              <a:rPr lang="en-US" sz="1600" dirty="0">
                <a:latin typeface="Times New Roman" panose="02020603050405020304" pitchFamily="18" charset="0"/>
                <a:ea typeface="Times New Roman"/>
                <a:cs typeface="Times New Roman" panose="02020603050405020304" pitchFamily="18" charset="0"/>
              </a:rPr>
              <a:t>They set a long-term goal of $400 million per year (after the 30% is taken away for cities and counties) to be able to maintain our highway system and to continue to make some of the major improvements for economic development</a:t>
            </a:r>
            <a:r>
              <a:rPr lang="en-US" sz="1600" dirty="0" smtClean="0">
                <a:latin typeface="Times New Roman" panose="02020603050405020304" pitchFamily="18" charset="0"/>
                <a:ea typeface="Times New Roman"/>
                <a:cs typeface="Times New Roman" panose="02020603050405020304" pitchFamily="18" charset="0"/>
              </a:rPr>
              <a:t>.</a:t>
            </a:r>
          </a:p>
          <a:p>
            <a:pPr algn="just">
              <a:lnSpc>
                <a:spcPct val="115000"/>
              </a:lnSpc>
              <a:spcAft>
                <a:spcPts val="299"/>
              </a:spcAft>
            </a:pPr>
            <a:endParaRPr lang="en-US" sz="1600" dirty="0">
              <a:latin typeface="Times New Roman" panose="02020603050405020304" pitchFamily="18" charset="0"/>
              <a:ea typeface="Times New Roman"/>
              <a:cs typeface="Times New Roman" panose="02020603050405020304" pitchFamily="18" charset="0"/>
            </a:endParaRPr>
          </a:p>
          <a:p>
            <a:pPr algn="just">
              <a:lnSpc>
                <a:spcPct val="115000"/>
              </a:lnSpc>
              <a:spcAft>
                <a:spcPts val="299"/>
              </a:spcAft>
            </a:pPr>
            <a:r>
              <a:rPr lang="en-US" sz="1600" dirty="0" smtClean="0">
                <a:latin typeface="Times New Roman" panose="02020603050405020304" pitchFamily="18" charset="0"/>
                <a:ea typeface="Times New Roman"/>
                <a:cs typeface="Times New Roman" panose="02020603050405020304" pitchFamily="18" charset="0"/>
              </a:rPr>
              <a:t>There were some that questioned the amounts you see, especially the long-term amount of $400 million per year.</a:t>
            </a:r>
          </a:p>
          <a:p>
            <a:pPr algn="just">
              <a:lnSpc>
                <a:spcPct val="115000"/>
              </a:lnSpc>
              <a:spcAft>
                <a:spcPts val="299"/>
              </a:spcAft>
            </a:pPr>
            <a:endParaRPr lang="en-US" sz="1600" dirty="0">
              <a:latin typeface="Times New Roman" panose="02020603050405020304" pitchFamily="18" charset="0"/>
              <a:ea typeface="Times New Roman"/>
              <a:cs typeface="Times New Roman" panose="02020603050405020304" pitchFamily="18" charset="0"/>
            </a:endParaRPr>
          </a:p>
          <a:p>
            <a:pPr algn="just">
              <a:lnSpc>
                <a:spcPct val="115000"/>
              </a:lnSpc>
              <a:spcAft>
                <a:spcPts val="299"/>
              </a:spcAft>
            </a:pPr>
            <a:r>
              <a:rPr lang="en-US" sz="1600" dirty="0" smtClean="0">
                <a:latin typeface="Times New Roman" panose="02020603050405020304" pitchFamily="18" charset="0"/>
                <a:ea typeface="Times New Roman"/>
                <a:cs typeface="Times New Roman" panose="02020603050405020304" pitchFamily="18" charset="0"/>
              </a:rPr>
              <a:t>So, Arkansas Legislative Audit was asked to look into this and see if this amount was accurate.  </a:t>
            </a:r>
            <a:endParaRPr lang="en-US" sz="1600" dirty="0">
              <a:latin typeface="Times New Roman" panose="02020603050405020304" pitchFamily="18" charset="0"/>
              <a:ea typeface="Times New Roman"/>
              <a:cs typeface="Times New Roman" panose="02020603050405020304" pitchFamily="18" charset="0"/>
            </a:endParaRPr>
          </a:p>
          <a:p>
            <a:pPr algn="just">
              <a:lnSpc>
                <a:spcPct val="115000"/>
              </a:lnSpc>
              <a:spcAft>
                <a:spcPts val="299"/>
              </a:spcAft>
            </a:pPr>
            <a:endParaRPr lang="en-US" sz="2000" dirty="0">
              <a:latin typeface="Times New Roman" panose="02020603050405020304" pitchFamily="18" charset="0"/>
              <a:ea typeface="Times New Roman"/>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defTabSz="905355">
              <a:defRPr/>
            </a:pPr>
            <a:fld id="{3A71277A-0D08-44A1-8BBA-938A3D393ACE}" type="slidenum">
              <a:rPr lang="en-US">
                <a:solidFill>
                  <a:prstClr val="black"/>
                </a:solidFill>
              </a:rPr>
              <a:pPr defTabSz="905355">
                <a:defRPr/>
              </a:pPr>
              <a:t>23</a:t>
            </a:fld>
            <a:endParaRPr lang="en-US">
              <a:solidFill>
                <a:prstClr val="black"/>
              </a:solidFill>
            </a:endParaRPr>
          </a:p>
        </p:txBody>
      </p:sp>
      <p:sp>
        <p:nvSpPr>
          <p:cNvPr id="5" name="Date Placeholder 4"/>
          <p:cNvSpPr>
            <a:spLocks noGrp="1"/>
          </p:cNvSpPr>
          <p:nvPr>
            <p:ph type="dt" idx="11"/>
          </p:nvPr>
        </p:nvSpPr>
        <p:spPr/>
        <p:txBody>
          <a:bodyPr/>
          <a:lstStyle/>
          <a:p>
            <a:pPr defTabSz="905355">
              <a:defRPr/>
            </a:pPr>
            <a:fld id="{4101B849-EDE2-4A70-8D4B-5731B77B3232}" type="datetime8">
              <a:rPr lang="en-US" smtClean="0">
                <a:solidFill>
                  <a:prstClr val="black"/>
                </a:solidFill>
              </a:rPr>
              <a:t>8/13/2019 10:00 AM</a:t>
            </a:fld>
            <a:endParaRPr lang="en-US">
              <a:solidFill>
                <a:prstClr val="black"/>
              </a:solidFill>
            </a:endParaRPr>
          </a:p>
        </p:txBody>
      </p:sp>
      <p:sp>
        <p:nvSpPr>
          <p:cNvPr id="6" name="Header Placeholder 5"/>
          <p:cNvSpPr>
            <a:spLocks noGrp="1"/>
          </p:cNvSpPr>
          <p:nvPr>
            <p:ph type="hdr" sz="quarter" idx="12"/>
          </p:nvPr>
        </p:nvSpPr>
        <p:spPr/>
        <p:txBody>
          <a:bodyPr/>
          <a:lstStyle/>
          <a:p>
            <a:r>
              <a:rPr lang="en-US" smtClean="0"/>
              <a:t>108</a:t>
            </a:r>
            <a:r>
              <a:rPr lang="en-US" baseline="30000" smtClean="0"/>
              <a:t>th</a:t>
            </a:r>
            <a:r>
              <a:rPr lang="en-US" smtClean="0"/>
              <a:t> TRC Meeting</a:t>
            </a:r>
            <a:endParaRPr lang="en-US" dirty="0"/>
          </a:p>
        </p:txBody>
      </p:sp>
    </p:spTree>
    <p:extLst>
      <p:ext uri="{BB962C8B-B14F-4D97-AF65-F5344CB8AC3E}">
        <p14:creationId xmlns:p14="http://schemas.microsoft.com/office/powerpoint/2010/main" val="2593090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5538" y="150813"/>
            <a:ext cx="4473575" cy="3354387"/>
          </a:xfrm>
        </p:spPr>
      </p:sp>
      <p:sp>
        <p:nvSpPr>
          <p:cNvPr id="3" name="Notes Placeholder 2"/>
          <p:cNvSpPr>
            <a:spLocks noGrp="1"/>
          </p:cNvSpPr>
          <p:nvPr>
            <p:ph type="body" idx="1"/>
          </p:nvPr>
        </p:nvSpPr>
        <p:spPr>
          <a:xfrm>
            <a:off x="708242" y="3811723"/>
            <a:ext cx="5878294" cy="4471434"/>
          </a:xfrm>
        </p:spPr>
        <p:txBody>
          <a:bodyPr/>
          <a:lstStyle/>
          <a:p>
            <a:r>
              <a:rPr lang="en-US" sz="1800" b="1" u="sng" dirty="0">
                <a:solidFill>
                  <a:srgbClr val="FF0000"/>
                </a:solidFill>
                <a:latin typeface="Times New Roman" panose="02020603050405020304" pitchFamily="18" charset="0"/>
                <a:cs typeface="Times New Roman" panose="02020603050405020304" pitchFamily="18" charset="0"/>
              </a:rPr>
              <a:t>$925 million </a:t>
            </a:r>
            <a:r>
              <a:rPr lang="en-US" sz="1800" b="1" u="sng" dirty="0">
                <a:latin typeface="Times New Roman" panose="02020603050405020304" pitchFamily="18" charset="0"/>
                <a:cs typeface="Times New Roman" panose="02020603050405020304" pitchFamily="18" charset="0"/>
              </a:rPr>
              <a:t>in needs </a:t>
            </a:r>
            <a:r>
              <a:rPr lang="en-US" sz="1800" dirty="0">
                <a:latin typeface="Times New Roman" panose="02020603050405020304" pitchFamily="18" charset="0"/>
                <a:cs typeface="Times New Roman" panose="02020603050405020304" pitchFamily="18" charset="0"/>
              </a:rPr>
              <a:t>versus</a:t>
            </a:r>
            <a:br>
              <a:rPr lang="en-US" sz="1800" dirty="0">
                <a:latin typeface="Times New Roman" panose="02020603050405020304" pitchFamily="18" charset="0"/>
                <a:cs typeface="Times New Roman" panose="02020603050405020304" pitchFamily="18" charset="0"/>
              </a:rPr>
            </a:br>
            <a:r>
              <a:rPr lang="en-US" sz="1800" b="1" u="sng" dirty="0">
                <a:solidFill>
                  <a:srgbClr val="FF0000"/>
                </a:solidFill>
                <a:latin typeface="Times New Roman" panose="02020603050405020304" pitchFamily="18" charset="0"/>
                <a:cs typeface="Times New Roman" panose="02020603050405020304" pitchFamily="18" charset="0"/>
              </a:rPr>
              <a:t>$447 million </a:t>
            </a:r>
            <a:r>
              <a:rPr lang="en-US" sz="1800" b="1" u="sng" dirty="0">
                <a:latin typeface="Times New Roman" panose="02020603050405020304" pitchFamily="18" charset="0"/>
                <a:cs typeface="Times New Roman" panose="02020603050405020304" pitchFamily="18" charset="0"/>
              </a:rPr>
              <a:t>in revenue</a:t>
            </a:r>
            <a:r>
              <a:rPr lang="en-US" sz="1800" dirty="0">
                <a:latin typeface="Times New Roman" panose="02020603050405020304" pitchFamily="18" charset="0"/>
                <a:cs typeface="Times New Roman" panose="02020603050405020304" pitchFamily="18" charset="0"/>
              </a:rPr>
              <a:t>, </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leaving a </a:t>
            </a:r>
            <a:r>
              <a:rPr lang="en-US" sz="1800" b="1" u="sng" dirty="0">
                <a:latin typeface="Times New Roman" panose="02020603050405020304" pitchFamily="18" charset="0"/>
                <a:cs typeface="Times New Roman" panose="02020603050405020304" pitchFamily="18" charset="0"/>
              </a:rPr>
              <a:t>shortfall</a:t>
            </a:r>
            <a:r>
              <a:rPr lang="en-US" sz="1800" dirty="0">
                <a:latin typeface="Times New Roman" panose="02020603050405020304" pitchFamily="18" charset="0"/>
                <a:cs typeface="Times New Roman" panose="02020603050405020304" pitchFamily="18" charset="0"/>
              </a:rPr>
              <a:t> of </a:t>
            </a:r>
            <a:r>
              <a:rPr lang="en-US" sz="1800" b="1" u="sng" dirty="0">
                <a:solidFill>
                  <a:srgbClr val="FF0000"/>
                </a:solidFill>
                <a:latin typeface="Times New Roman" panose="02020603050405020304" pitchFamily="18" charset="0"/>
                <a:cs typeface="Times New Roman" panose="02020603050405020304" pitchFamily="18" charset="0"/>
              </a:rPr>
              <a:t>$478 million.</a:t>
            </a:r>
          </a:p>
          <a:p>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This means we are </a:t>
            </a:r>
            <a:r>
              <a:rPr lang="en-US" sz="1800" b="1" u="sng" dirty="0">
                <a:latin typeface="Times New Roman" panose="02020603050405020304" pitchFamily="18" charset="0"/>
                <a:cs typeface="Times New Roman" panose="02020603050405020304" pitchFamily="18" charset="0"/>
              </a:rPr>
              <a:t>short each year </a:t>
            </a:r>
            <a:r>
              <a:rPr lang="en-US" sz="1800" dirty="0">
                <a:latin typeface="Times New Roman" panose="02020603050405020304" pitchFamily="18" charset="0"/>
                <a:cs typeface="Times New Roman" panose="02020603050405020304" pitchFamily="18" charset="0"/>
              </a:rPr>
              <a:t>by </a:t>
            </a:r>
            <a:r>
              <a:rPr lang="en-US" sz="1800" b="1" u="sng" dirty="0">
                <a:solidFill>
                  <a:srgbClr val="FF0000"/>
                </a:solidFill>
                <a:latin typeface="Times New Roman" panose="02020603050405020304" pitchFamily="18" charset="0"/>
                <a:cs typeface="Times New Roman" panose="02020603050405020304" pitchFamily="18" charset="0"/>
              </a:rPr>
              <a:t>$478 Million</a:t>
            </a:r>
            <a:r>
              <a:rPr lang="en-US" sz="1800" dirty="0">
                <a:latin typeface="Times New Roman" panose="02020603050405020304" pitchFamily="18" charset="0"/>
                <a:cs typeface="Times New Roman" panose="02020603050405020304" pitchFamily="18" charset="0"/>
              </a:rPr>
              <a:t> to </a:t>
            </a:r>
            <a:r>
              <a:rPr lang="en-US" sz="1800" dirty="0" smtClean="0">
                <a:latin typeface="Times New Roman" panose="02020603050405020304" pitchFamily="18" charset="0"/>
                <a:cs typeface="Times New Roman" panose="02020603050405020304" pitchFamily="18" charset="0"/>
              </a:rPr>
              <a:t>keep </a:t>
            </a:r>
            <a:r>
              <a:rPr lang="en-US" sz="1800" dirty="0">
                <a:latin typeface="Times New Roman" panose="02020603050405020304" pitchFamily="18" charset="0"/>
                <a:cs typeface="Times New Roman" panose="02020603050405020304" pitchFamily="18" charset="0"/>
              </a:rPr>
              <a:t>the State Highway System in a state of good repair.  </a:t>
            </a:r>
          </a:p>
          <a:p>
            <a:pPr>
              <a:spcAft>
                <a:spcPts val="1149"/>
              </a:spcAft>
            </a:pPr>
            <a:endParaRPr lang="en-US" sz="1700" dirty="0">
              <a:latin typeface="Times New Roman" panose="02020603050405020304" pitchFamily="18" charset="0"/>
              <a:cs typeface="Times New Roman" panose="02020603050405020304" pitchFamily="18" charset="0"/>
            </a:endParaRPr>
          </a:p>
          <a:p>
            <a:pPr>
              <a:spcAft>
                <a:spcPts val="1149"/>
              </a:spcAft>
            </a:pPr>
            <a:endParaRPr lang="en-US" sz="1700" dirty="0">
              <a:latin typeface="Times New Roman" panose="02020603050405020304" pitchFamily="18" charset="0"/>
              <a:cs typeface="Times New Roman" panose="02020603050405020304" pitchFamily="18" charset="0"/>
            </a:endParaRPr>
          </a:p>
          <a:p>
            <a:pPr>
              <a:spcAft>
                <a:spcPts val="1149"/>
              </a:spcAft>
            </a:pPr>
            <a:endParaRPr lang="en-US" sz="1700" dirty="0">
              <a:latin typeface="Times New Roman" panose="02020603050405020304" pitchFamily="18" charset="0"/>
              <a:cs typeface="Times New Roman" panose="02020603050405020304" pitchFamily="18" charset="0"/>
            </a:endParaRPr>
          </a:p>
          <a:p>
            <a:pPr marL="328061" indent="-328061">
              <a:spcAft>
                <a:spcPts val="1149"/>
              </a:spcAft>
              <a:buFont typeface="+mj-lt"/>
              <a:buAutoNum type="arabicPeriod"/>
            </a:pPr>
            <a:endParaRPr lang="en-US" sz="1700" dirty="0">
              <a:latin typeface="Times New Roman" panose="02020603050405020304" pitchFamily="18" charset="0"/>
              <a:cs typeface="Times New Roman" panose="02020603050405020304" pitchFamily="18" charset="0"/>
            </a:endParaRPr>
          </a:p>
          <a:p>
            <a:pPr marL="328061" indent="-328061">
              <a:spcAft>
                <a:spcPts val="1149"/>
              </a:spcAft>
              <a:buFont typeface="+mj-lt"/>
              <a:buAutoNum type="arabicPeriod"/>
            </a:pPr>
            <a:endParaRPr lang="en-US" sz="1700" dirty="0">
              <a:latin typeface="Times New Roman" panose="02020603050405020304" pitchFamily="18" charset="0"/>
              <a:cs typeface="Times New Roman" panose="02020603050405020304" pitchFamily="18" charset="0"/>
            </a:endParaRPr>
          </a:p>
          <a:p>
            <a:pPr marL="328061" indent="-328061">
              <a:spcAft>
                <a:spcPts val="1149"/>
              </a:spcAft>
              <a:buFont typeface="+mj-lt"/>
              <a:buAutoNum type="arabicPeriod"/>
            </a:pPr>
            <a:endParaRPr lang="en-US" sz="1700" dirty="0">
              <a:latin typeface="Times New Roman" panose="02020603050405020304" pitchFamily="18" charset="0"/>
              <a:cs typeface="Times New Roman" panose="02020603050405020304" pitchFamily="18" charset="0"/>
            </a:endParaRPr>
          </a:p>
          <a:p>
            <a:pPr marL="328061" indent="-328061">
              <a:spcAft>
                <a:spcPts val="1149"/>
              </a:spcAft>
              <a:buFont typeface="+mj-lt"/>
              <a:buAutoNum type="arabicPeriod"/>
            </a:pPr>
            <a:endParaRPr lang="en-US" sz="17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idx="10"/>
          </p:nvPr>
        </p:nvSpPr>
        <p:spPr/>
        <p:txBody>
          <a:bodyPr/>
          <a:lstStyle/>
          <a:p>
            <a:pPr defTabSz="905355">
              <a:defRPr/>
            </a:pPr>
            <a:fld id="{8BEC3C80-B275-4A7C-A80C-36A37A011E24}" type="datetime8">
              <a:rPr lang="en-US" smtClean="0">
                <a:solidFill>
                  <a:prstClr val="black"/>
                </a:solidFill>
              </a:rPr>
              <a:t>8/13/2019 10:00 AM</a:t>
            </a:fld>
            <a:endParaRPr lang="en-US" dirty="0">
              <a:solidFill>
                <a:prstClr val="black"/>
              </a:solidFill>
            </a:endParaRPr>
          </a:p>
        </p:txBody>
      </p:sp>
      <p:sp>
        <p:nvSpPr>
          <p:cNvPr id="5" name="Slide Number Placeholder 4"/>
          <p:cNvSpPr>
            <a:spLocks noGrp="1"/>
          </p:cNvSpPr>
          <p:nvPr>
            <p:ph type="sldNum" sz="quarter" idx="11"/>
          </p:nvPr>
        </p:nvSpPr>
        <p:spPr/>
        <p:txBody>
          <a:bodyPr/>
          <a:lstStyle/>
          <a:p>
            <a:pPr defTabSz="905355">
              <a:defRPr/>
            </a:pPr>
            <a:fld id="{F1BCB44D-0BB3-49DA-A7E8-3FFA1E59DF29}" type="slidenum">
              <a:rPr lang="en-US">
                <a:solidFill>
                  <a:prstClr val="black"/>
                </a:solidFill>
              </a:rPr>
              <a:pPr defTabSz="905355">
                <a:defRPr/>
              </a:pPr>
              <a:t>24</a:t>
            </a:fld>
            <a:endParaRPr lang="en-US" dirty="0">
              <a:solidFill>
                <a:prstClr val="black"/>
              </a:solidFill>
            </a:endParaRPr>
          </a:p>
        </p:txBody>
      </p:sp>
      <p:sp>
        <p:nvSpPr>
          <p:cNvPr id="6" name="Header Placeholder 5"/>
          <p:cNvSpPr>
            <a:spLocks noGrp="1"/>
          </p:cNvSpPr>
          <p:nvPr>
            <p:ph type="hdr" sz="quarter" idx="12"/>
          </p:nvPr>
        </p:nvSpPr>
        <p:spPr/>
        <p:txBody>
          <a:bodyPr/>
          <a:lstStyle/>
          <a:p>
            <a:r>
              <a:rPr lang="en-US" smtClean="0"/>
              <a:t>108</a:t>
            </a:r>
            <a:r>
              <a:rPr lang="en-US" baseline="30000" smtClean="0"/>
              <a:t>th</a:t>
            </a:r>
            <a:r>
              <a:rPr lang="en-US" smtClean="0"/>
              <a:t> TRC Meeting</a:t>
            </a:r>
            <a:endParaRPr lang="en-US" dirty="0"/>
          </a:p>
        </p:txBody>
      </p:sp>
    </p:spTree>
    <p:extLst>
      <p:ext uri="{BB962C8B-B14F-4D97-AF65-F5344CB8AC3E}">
        <p14:creationId xmlns:p14="http://schemas.microsoft.com/office/powerpoint/2010/main" val="18015839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3975" y="133350"/>
            <a:ext cx="3924300" cy="2943225"/>
          </a:xfrm>
        </p:spPr>
      </p:sp>
      <p:sp>
        <p:nvSpPr>
          <p:cNvPr id="5" name="Slide Number Placeholder 4"/>
          <p:cNvSpPr>
            <a:spLocks noGrp="1"/>
          </p:cNvSpPr>
          <p:nvPr>
            <p:ph type="sldNum" sz="quarter" idx="11"/>
          </p:nvPr>
        </p:nvSpPr>
        <p:spPr/>
        <p:txBody>
          <a:bodyPr/>
          <a:lstStyle/>
          <a:p>
            <a:pPr defTabSz="929337">
              <a:defRPr/>
            </a:pPr>
            <a:fld id="{443E0FDF-22C5-440D-8A9A-65EC009FC590}" type="slidenum">
              <a:rPr lang="en-US">
                <a:solidFill>
                  <a:prstClr val="black"/>
                </a:solidFill>
                <a:latin typeface="Calibri"/>
              </a:rPr>
              <a:pPr defTabSz="929337">
                <a:defRPr/>
              </a:pPr>
              <a:t>25</a:t>
            </a:fld>
            <a:endParaRPr lang="en-US" dirty="0">
              <a:solidFill>
                <a:prstClr val="black"/>
              </a:solidFill>
              <a:latin typeface="Calibri"/>
            </a:endParaRPr>
          </a:p>
        </p:txBody>
      </p:sp>
      <p:sp>
        <p:nvSpPr>
          <p:cNvPr id="4" name="Notes Placeholder 3"/>
          <p:cNvSpPr>
            <a:spLocks noGrp="1"/>
          </p:cNvSpPr>
          <p:nvPr>
            <p:ph type="body" sz="quarter" idx="12"/>
          </p:nvPr>
        </p:nvSpPr>
        <p:spPr>
          <a:xfrm>
            <a:off x="768010" y="3121676"/>
            <a:ext cx="5975880" cy="5522234"/>
          </a:xfrm>
        </p:spPr>
        <p:txBody>
          <a:bodyPr/>
          <a:lstStyle/>
          <a:p>
            <a:r>
              <a:rPr lang="en-US" sz="1800" dirty="0">
                <a:latin typeface="Times New Roman" panose="02020603050405020304" pitchFamily="18" charset="0"/>
                <a:cs typeface="Times New Roman" panose="02020603050405020304" pitchFamily="18" charset="0"/>
              </a:rPr>
              <a:t>So, what’s next</a:t>
            </a:r>
            <a:r>
              <a:rPr lang="en-US" sz="1800" dirty="0" smtClean="0">
                <a:latin typeface="Times New Roman" panose="02020603050405020304" pitchFamily="18" charset="0"/>
                <a:cs typeface="Times New Roman" panose="02020603050405020304" pitchFamily="18" charset="0"/>
              </a:rPr>
              <a:t>?</a:t>
            </a:r>
          </a:p>
          <a:p>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While we are pleased with the new funding and the potential for even more funding, we know that now we must </a:t>
            </a:r>
            <a:r>
              <a:rPr lang="en-US" sz="1800" dirty="0" smtClean="0">
                <a:latin typeface="Times New Roman" panose="02020603050405020304" pitchFamily="18" charset="0"/>
                <a:cs typeface="Times New Roman" panose="02020603050405020304" pitchFamily="18" charset="0"/>
              </a:rPr>
              <a:t>deliver on our promises. </a:t>
            </a:r>
          </a:p>
          <a:p>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Now that we have been entrusted with these additional funds, it is imperative that we keep our promise and give the citizens of Arkansas the transportation system we have promised</a:t>
            </a:r>
            <a:r>
              <a:rPr lang="en-US" sz="1800" dirty="0" smtClean="0">
                <a:latin typeface="Times New Roman" panose="02020603050405020304" pitchFamily="18" charset="0"/>
                <a:cs typeface="Times New Roman" panose="02020603050405020304" pitchFamily="18" charset="0"/>
              </a:rPr>
              <a:t>.</a:t>
            </a:r>
          </a:p>
          <a:p>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This is where you come in. </a:t>
            </a:r>
          </a:p>
        </p:txBody>
      </p:sp>
      <p:sp>
        <p:nvSpPr>
          <p:cNvPr id="6" name="Date Placeholder 5"/>
          <p:cNvSpPr>
            <a:spLocks noGrp="1"/>
          </p:cNvSpPr>
          <p:nvPr>
            <p:ph type="dt" idx="14"/>
          </p:nvPr>
        </p:nvSpPr>
        <p:spPr/>
        <p:txBody>
          <a:bodyPr/>
          <a:lstStyle/>
          <a:p>
            <a:pPr defTabSz="912188">
              <a:defRPr/>
            </a:pPr>
            <a:fld id="{3DA5A19D-F119-403A-9DA9-1E7C9E42203E}" type="datetime8">
              <a:rPr lang="en-US" smtClean="0">
                <a:solidFill>
                  <a:prstClr val="black"/>
                </a:solidFill>
                <a:latin typeface="Calibri" panose="020F0502020204030204"/>
              </a:rPr>
              <a:t>8/13/2019 10:00 AM</a:t>
            </a:fld>
            <a:endParaRPr lang="en-US">
              <a:solidFill>
                <a:prstClr val="black"/>
              </a:solidFill>
              <a:latin typeface="Calibri" panose="020F0502020204030204"/>
            </a:endParaRPr>
          </a:p>
        </p:txBody>
      </p:sp>
      <p:sp>
        <p:nvSpPr>
          <p:cNvPr id="3" name="Header Placeholder 2"/>
          <p:cNvSpPr>
            <a:spLocks noGrp="1"/>
          </p:cNvSpPr>
          <p:nvPr>
            <p:ph type="hdr" sz="quarter" idx="15"/>
          </p:nvPr>
        </p:nvSpPr>
        <p:spPr/>
        <p:txBody>
          <a:bodyPr/>
          <a:lstStyle/>
          <a:p>
            <a:r>
              <a:rPr lang="en-US" smtClean="0"/>
              <a:t>108</a:t>
            </a:r>
            <a:r>
              <a:rPr lang="en-US" baseline="30000" smtClean="0"/>
              <a:t>th</a:t>
            </a:r>
            <a:r>
              <a:rPr lang="en-US" smtClean="0"/>
              <a:t> TRC Meeting</a:t>
            </a:r>
            <a:endParaRPr lang="en-US" dirty="0"/>
          </a:p>
        </p:txBody>
      </p:sp>
    </p:spTree>
    <p:extLst>
      <p:ext uri="{BB962C8B-B14F-4D97-AF65-F5344CB8AC3E}">
        <p14:creationId xmlns:p14="http://schemas.microsoft.com/office/powerpoint/2010/main" val="40780383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0988" y="131763"/>
            <a:ext cx="3125787" cy="2344737"/>
          </a:xfrm>
        </p:spPr>
      </p:sp>
      <p:sp>
        <p:nvSpPr>
          <p:cNvPr id="3" name="Notes Placeholder 2"/>
          <p:cNvSpPr>
            <a:spLocks noGrp="1"/>
          </p:cNvSpPr>
          <p:nvPr>
            <p:ph type="body" idx="1"/>
          </p:nvPr>
        </p:nvSpPr>
        <p:spPr>
          <a:xfrm>
            <a:off x="685800" y="2485955"/>
            <a:ext cx="6172200" cy="6810445"/>
          </a:xfrm>
        </p:spPr>
        <p:txBody>
          <a:bodyPr/>
          <a:lstStyle/>
          <a:p>
            <a:pPr>
              <a:spcAft>
                <a:spcPts val="1800"/>
              </a:spcAft>
            </a:pPr>
            <a:r>
              <a:rPr lang="en-US" sz="1600" dirty="0">
                <a:latin typeface="Times New Roman" panose="02020603050405020304" pitchFamily="18" charset="0"/>
                <a:cs typeface="Times New Roman" panose="02020603050405020304" pitchFamily="18" charset="0"/>
              </a:rPr>
              <a:t>We must continue to bring innovation into </a:t>
            </a:r>
            <a:r>
              <a:rPr lang="en-US" sz="1600" dirty="0" smtClean="0">
                <a:latin typeface="Times New Roman" panose="02020603050405020304" pitchFamily="18" charset="0"/>
                <a:cs typeface="Times New Roman" panose="02020603050405020304" pitchFamily="18" charset="0"/>
              </a:rPr>
              <a:t>our practices.</a:t>
            </a:r>
            <a:endParaRPr lang="en-US" sz="1600" dirty="0">
              <a:latin typeface="Times New Roman" panose="02020603050405020304" pitchFamily="18" charset="0"/>
              <a:cs typeface="Times New Roman" panose="02020603050405020304" pitchFamily="18" charset="0"/>
            </a:endParaRPr>
          </a:p>
          <a:p>
            <a:pPr>
              <a:spcAft>
                <a:spcPts val="1800"/>
              </a:spcAft>
            </a:pPr>
            <a:r>
              <a:rPr lang="en-US" sz="1600" dirty="0">
                <a:latin typeface="Times New Roman" panose="02020603050405020304" pitchFamily="18" charset="0"/>
                <a:cs typeface="Times New Roman" panose="02020603050405020304" pitchFamily="18" charset="0"/>
              </a:rPr>
              <a:t>Your ideas need to become part of our normal process in how we deliver projects.  </a:t>
            </a:r>
          </a:p>
          <a:p>
            <a:pPr>
              <a:spcAft>
                <a:spcPts val="1800"/>
              </a:spcAft>
            </a:pPr>
            <a:r>
              <a:rPr lang="en-US" sz="1600" dirty="0">
                <a:latin typeface="Times New Roman" panose="02020603050405020304" pitchFamily="18" charset="0"/>
                <a:cs typeface="Times New Roman" panose="02020603050405020304" pitchFamily="18" charset="0"/>
              </a:rPr>
              <a:t>Just like many of the previous topics that have </a:t>
            </a:r>
            <a:r>
              <a:rPr lang="en-US" sz="1600" dirty="0" smtClean="0">
                <a:latin typeface="Times New Roman" panose="02020603050405020304" pitchFamily="18" charset="0"/>
                <a:cs typeface="Times New Roman" panose="02020603050405020304" pitchFamily="18" charset="0"/>
              </a:rPr>
              <a:t>become “business as usual” after being discussed at other TRC </a:t>
            </a:r>
            <a:r>
              <a:rPr lang="en-US" sz="1600" dirty="0">
                <a:latin typeface="Times New Roman" panose="02020603050405020304" pitchFamily="18" charset="0"/>
                <a:cs typeface="Times New Roman" panose="02020603050405020304" pitchFamily="18" charset="0"/>
              </a:rPr>
              <a:t>Conferences.</a:t>
            </a:r>
          </a:p>
          <a:p>
            <a:pPr>
              <a:spcAft>
                <a:spcPts val="600"/>
              </a:spcAft>
            </a:pPr>
            <a:r>
              <a:rPr lang="en-US" sz="1600" dirty="0">
                <a:latin typeface="Times New Roman" panose="02020603050405020304" pitchFamily="18" charset="0"/>
                <a:cs typeface="Times New Roman" panose="02020603050405020304" pitchFamily="18" charset="0"/>
              </a:rPr>
              <a:t>Such as:</a:t>
            </a:r>
          </a:p>
          <a:p>
            <a:pPr marL="742950" lvl="1" indent="-285750">
              <a:spcAft>
                <a:spcPts val="600"/>
              </a:spcAft>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Design-Build </a:t>
            </a:r>
            <a:r>
              <a:rPr lang="en-US" sz="1600" dirty="0">
                <a:latin typeface="Times New Roman" panose="02020603050405020304" pitchFamily="18" charset="0"/>
                <a:cs typeface="Times New Roman" panose="02020603050405020304" pitchFamily="18" charset="0"/>
              </a:rPr>
              <a:t>Projects</a:t>
            </a:r>
          </a:p>
          <a:p>
            <a:pPr marL="742950" lvl="1" indent="-285750">
              <a:spcAft>
                <a:spcPts val="600"/>
              </a:spcAft>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Construction </a:t>
            </a:r>
            <a:r>
              <a:rPr lang="en-US" sz="1600" dirty="0">
                <a:latin typeface="Times New Roman" panose="02020603050405020304" pitchFamily="18" charset="0"/>
                <a:cs typeface="Times New Roman" panose="02020603050405020304" pitchFamily="18" charset="0"/>
              </a:rPr>
              <a:t>Manager/General Contractor </a:t>
            </a:r>
          </a:p>
          <a:p>
            <a:pPr marL="742950" lvl="1" indent="-285750">
              <a:spcAft>
                <a:spcPts val="600"/>
              </a:spcAft>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eConstruction</a:t>
            </a:r>
            <a:endParaRPr lang="en-US" sz="1600" dirty="0">
              <a:latin typeface="Times New Roman" panose="02020603050405020304" pitchFamily="18" charset="0"/>
              <a:cs typeface="Times New Roman" panose="02020603050405020304" pitchFamily="18" charset="0"/>
            </a:endParaRPr>
          </a:p>
          <a:p>
            <a:pPr marL="742950" lvl="1" indent="-285750">
              <a:spcAft>
                <a:spcPts val="600"/>
              </a:spcAft>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Ground </a:t>
            </a:r>
            <a:r>
              <a:rPr lang="en-US" sz="1600" dirty="0">
                <a:latin typeface="Times New Roman" panose="02020603050405020304" pitchFamily="18" charset="0"/>
                <a:cs typeface="Times New Roman" panose="02020603050405020304" pitchFamily="18" charset="0"/>
              </a:rPr>
              <a:t>Penetrating Radar</a:t>
            </a:r>
          </a:p>
          <a:p>
            <a:pPr marL="742950" lvl="1" indent="-285750">
              <a:spcAft>
                <a:spcPts val="600"/>
              </a:spcAft>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Cable </a:t>
            </a:r>
            <a:r>
              <a:rPr lang="en-US" sz="1600" dirty="0">
                <a:latin typeface="Times New Roman" panose="02020603050405020304" pitchFamily="18" charset="0"/>
                <a:cs typeface="Times New Roman" panose="02020603050405020304" pitchFamily="18" charset="0"/>
              </a:rPr>
              <a:t>Median Barriers</a:t>
            </a:r>
          </a:p>
          <a:p>
            <a:pPr marL="742950" lvl="1" indent="-285750">
              <a:spcAft>
                <a:spcPts val="600"/>
              </a:spcAft>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Superpave </a:t>
            </a:r>
          </a:p>
          <a:p>
            <a:pPr marL="742950" lvl="1" indent="-285750">
              <a:spcAft>
                <a:spcPts val="1800"/>
              </a:spcAft>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Pavement Preservation Treatments</a:t>
            </a:r>
            <a:endParaRPr lang="en-US" sz="1600" dirty="0">
              <a:latin typeface="Times New Roman" panose="02020603050405020304" pitchFamily="18" charset="0"/>
              <a:cs typeface="Times New Roman" panose="02020603050405020304" pitchFamily="18" charset="0"/>
            </a:endParaRPr>
          </a:p>
          <a:p>
            <a:pPr>
              <a:spcAft>
                <a:spcPts val="1800"/>
              </a:spcAft>
            </a:pPr>
            <a:r>
              <a:rPr lang="en-US" sz="1600" dirty="0">
                <a:latin typeface="Times New Roman" panose="02020603050405020304" pitchFamily="18" charset="0"/>
                <a:cs typeface="Times New Roman" panose="02020603050405020304" pitchFamily="18" charset="0"/>
              </a:rPr>
              <a:t>These ideas have contributed to our efficiency </a:t>
            </a:r>
            <a:r>
              <a:rPr lang="en-US" sz="1600" dirty="0" smtClean="0">
                <a:latin typeface="Times New Roman" panose="02020603050405020304" pitchFamily="18" charset="0"/>
                <a:cs typeface="Times New Roman" panose="02020603050405020304" pitchFamily="18" charset="0"/>
              </a:rPr>
              <a:t>and towards </a:t>
            </a:r>
            <a:r>
              <a:rPr lang="en-US" sz="1600" dirty="0">
                <a:latin typeface="Times New Roman" panose="02020603050405020304" pitchFamily="18" charset="0"/>
                <a:cs typeface="Times New Roman" panose="02020603050405020304" pitchFamily="18" charset="0"/>
              </a:rPr>
              <a:t>reaching our goals.</a:t>
            </a:r>
          </a:p>
          <a:p>
            <a:pPr>
              <a:spcAft>
                <a:spcPts val="1800"/>
              </a:spcAft>
            </a:pPr>
            <a:r>
              <a:rPr lang="en-US" sz="1600" dirty="0" smtClean="0">
                <a:latin typeface="Times New Roman" panose="02020603050405020304" pitchFamily="18" charset="0"/>
                <a:cs typeface="Times New Roman" panose="02020603050405020304" pitchFamily="18" charset="0"/>
              </a:rPr>
              <a:t>Your </a:t>
            </a:r>
            <a:r>
              <a:rPr lang="en-US" sz="1600" dirty="0">
                <a:latin typeface="Times New Roman" panose="02020603050405020304" pitchFamily="18" charset="0"/>
                <a:cs typeface="Times New Roman" panose="02020603050405020304" pitchFamily="18" charset="0"/>
              </a:rPr>
              <a:t>efforts have helped </a:t>
            </a:r>
            <a:r>
              <a:rPr lang="en-US" sz="1600" dirty="0" smtClean="0">
                <a:latin typeface="Times New Roman" panose="02020603050405020304" pitchFamily="18" charset="0"/>
                <a:cs typeface="Times New Roman" panose="02020603050405020304" pitchFamily="18" charset="0"/>
              </a:rPr>
              <a:t>this </a:t>
            </a:r>
            <a:r>
              <a:rPr lang="en-US" sz="1600" dirty="0">
                <a:latin typeface="Times New Roman" panose="02020603050405020304" pitchFamily="18" charset="0"/>
                <a:cs typeface="Times New Roman" panose="02020603050405020304" pitchFamily="18" charset="0"/>
              </a:rPr>
              <a:t>Department to be trusted with additional </a:t>
            </a:r>
            <a:r>
              <a:rPr lang="en-US" sz="1600" dirty="0" smtClean="0">
                <a:latin typeface="Times New Roman" panose="02020603050405020304" pitchFamily="18" charset="0"/>
                <a:cs typeface="Times New Roman" panose="02020603050405020304" pitchFamily="18" charset="0"/>
              </a:rPr>
              <a:t>funding when voted on by the people of Arkansas.  </a:t>
            </a:r>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But, we must remember that the citizens of this State </a:t>
            </a:r>
            <a:r>
              <a:rPr lang="en-US" sz="1600" dirty="0" smtClean="0">
                <a:latin typeface="Times New Roman" panose="02020603050405020304" pitchFamily="18" charset="0"/>
                <a:cs typeface="Times New Roman" panose="02020603050405020304" pitchFamily="18" charset="0"/>
              </a:rPr>
              <a:t>still have to </a:t>
            </a:r>
            <a:r>
              <a:rPr lang="en-US" sz="1600" dirty="0">
                <a:latin typeface="Times New Roman" panose="02020603050405020304" pitchFamily="18" charset="0"/>
                <a:cs typeface="Times New Roman" panose="02020603050405020304" pitchFamily="18" charset="0"/>
              </a:rPr>
              <a:t>vote </a:t>
            </a:r>
            <a:r>
              <a:rPr lang="en-US" sz="1600" dirty="0" smtClean="0">
                <a:latin typeface="Times New Roman" panose="02020603050405020304" pitchFamily="18" charset="0"/>
                <a:cs typeface="Times New Roman" panose="02020603050405020304" pitchFamily="18" charset="0"/>
              </a:rPr>
              <a:t>for providing the </a:t>
            </a:r>
            <a:r>
              <a:rPr lang="en-US" sz="1600" dirty="0">
                <a:latin typeface="Times New Roman" panose="02020603050405020304" pitchFamily="18" charset="0"/>
                <a:cs typeface="Times New Roman" panose="02020603050405020304" pitchFamily="18" charset="0"/>
              </a:rPr>
              <a:t>final 2/3rds of the Governor’s Highway </a:t>
            </a:r>
            <a:r>
              <a:rPr lang="en-US" sz="1600" dirty="0" smtClean="0">
                <a:latin typeface="Times New Roman" panose="02020603050405020304" pitchFamily="18" charset="0"/>
                <a:cs typeface="Times New Roman" panose="02020603050405020304" pitchFamily="18" charset="0"/>
              </a:rPr>
              <a:t>Package &amp; we want to continue giving them reasons to trust us.</a:t>
            </a:r>
            <a:endParaRPr lang="en-US" sz="1600" dirty="0">
              <a:latin typeface="Times New Roman" panose="02020603050405020304" pitchFamily="18" charset="0"/>
              <a:cs typeface="Times New Roman" panose="02020603050405020304" pitchFamily="18" charset="0"/>
            </a:endParaRPr>
          </a:p>
        </p:txBody>
      </p:sp>
      <p:sp>
        <p:nvSpPr>
          <p:cNvPr id="5" name="Date Placeholder 4"/>
          <p:cNvSpPr>
            <a:spLocks noGrp="1"/>
          </p:cNvSpPr>
          <p:nvPr>
            <p:ph type="dt" idx="11"/>
          </p:nvPr>
        </p:nvSpPr>
        <p:spPr/>
        <p:txBody>
          <a:bodyPr/>
          <a:lstStyle/>
          <a:p>
            <a:pPr defTabSz="912188">
              <a:defRPr/>
            </a:pPr>
            <a:fld id="{917D40C5-67AC-427E-B5C1-C150EDF34FC8}" type="datetime8">
              <a:rPr lang="en-US" smtClean="0">
                <a:solidFill>
                  <a:prstClr val="black"/>
                </a:solidFill>
                <a:latin typeface="Calibri"/>
              </a:rPr>
              <a:t>8/13/2019 10:00 AM</a:t>
            </a:fld>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pPr defTabSz="912188">
              <a:defRPr/>
            </a:pPr>
            <a:fld id="{3D6A4B83-840D-4388-862F-FE603340036E}" type="slidenum">
              <a:rPr lang="en-US">
                <a:solidFill>
                  <a:prstClr val="black"/>
                </a:solidFill>
                <a:latin typeface="Calibri"/>
              </a:rPr>
              <a:pPr defTabSz="912188">
                <a:defRPr/>
              </a:pPr>
              <a:t>26</a:t>
            </a:fld>
            <a:endParaRPr lang="en-US">
              <a:solidFill>
                <a:prstClr val="black"/>
              </a:solidFill>
              <a:latin typeface="Calibri"/>
            </a:endParaRPr>
          </a:p>
        </p:txBody>
      </p:sp>
      <p:sp>
        <p:nvSpPr>
          <p:cNvPr id="4" name="Header Placeholder 3"/>
          <p:cNvSpPr>
            <a:spLocks noGrp="1"/>
          </p:cNvSpPr>
          <p:nvPr>
            <p:ph type="hdr" sz="quarter" idx="13"/>
          </p:nvPr>
        </p:nvSpPr>
        <p:spPr/>
        <p:txBody>
          <a:bodyPr/>
          <a:lstStyle/>
          <a:p>
            <a:r>
              <a:rPr lang="en-US" smtClean="0"/>
              <a:t>108</a:t>
            </a:r>
            <a:r>
              <a:rPr lang="en-US" baseline="30000" smtClean="0"/>
              <a:t>th</a:t>
            </a:r>
            <a:r>
              <a:rPr lang="en-US" smtClean="0"/>
              <a:t> TRC Meeting</a:t>
            </a:r>
            <a:endParaRPr lang="en-US" dirty="0"/>
          </a:p>
        </p:txBody>
      </p:sp>
    </p:spTree>
    <p:extLst>
      <p:ext uri="{BB962C8B-B14F-4D97-AF65-F5344CB8AC3E}">
        <p14:creationId xmlns:p14="http://schemas.microsoft.com/office/powerpoint/2010/main" val="756105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1438" y="231775"/>
            <a:ext cx="3676650" cy="2757488"/>
          </a:xfrm>
        </p:spPr>
      </p:sp>
      <p:sp>
        <p:nvSpPr>
          <p:cNvPr id="3" name="Notes Placeholder 2"/>
          <p:cNvSpPr>
            <a:spLocks noGrp="1"/>
          </p:cNvSpPr>
          <p:nvPr>
            <p:ph type="body" idx="1"/>
          </p:nvPr>
        </p:nvSpPr>
        <p:spPr>
          <a:xfrm>
            <a:off x="685800" y="3017305"/>
            <a:ext cx="6172200" cy="5958699"/>
          </a:xfrm>
        </p:spPr>
        <p:txBody>
          <a:bodyPr>
            <a:normAutofit/>
          </a:bodyPr>
          <a:lstStyle/>
          <a:p>
            <a:r>
              <a:rPr lang="en-US" sz="1800" dirty="0" smtClean="0">
                <a:latin typeface="Times New Roman" panose="02020603050405020304" pitchFamily="18" charset="0"/>
                <a:cs typeface="Times New Roman" panose="02020603050405020304" pitchFamily="18" charset="0"/>
              </a:rPr>
              <a:t>To that end, over </a:t>
            </a:r>
            <a:r>
              <a:rPr lang="en-US" sz="1800" dirty="0">
                <a:latin typeface="Times New Roman" panose="02020603050405020304" pitchFamily="18" charset="0"/>
                <a:cs typeface="Times New Roman" panose="02020603050405020304" pitchFamily="18" charset="0"/>
              </a:rPr>
              <a:t>the next 18 months, A</a:t>
            </a:r>
            <a:r>
              <a:rPr lang="en-US" sz="1400" dirty="0">
                <a:latin typeface="Times New Roman" panose="02020603050405020304" pitchFamily="18" charset="0"/>
                <a:cs typeface="Times New Roman" panose="02020603050405020304" pitchFamily="18" charset="0"/>
              </a:rPr>
              <a:t>R</a:t>
            </a:r>
            <a:r>
              <a:rPr lang="en-US" sz="1800" dirty="0">
                <a:latin typeface="Times New Roman" panose="02020603050405020304" pitchFamily="18" charset="0"/>
                <a:cs typeface="Times New Roman" panose="02020603050405020304" pitchFamily="18" charset="0"/>
              </a:rPr>
              <a:t>DOT will make every effort to educate the public on what the additional investment for highways </a:t>
            </a:r>
            <a:r>
              <a:rPr lang="en-US" sz="1800" dirty="0" smtClean="0">
                <a:latin typeface="Times New Roman" panose="02020603050405020304" pitchFamily="18" charset="0"/>
                <a:cs typeface="Times New Roman" panose="02020603050405020304" pitchFamily="18" charset="0"/>
              </a:rPr>
              <a:t>could </a:t>
            </a:r>
            <a:r>
              <a:rPr lang="en-US" sz="1800" dirty="0">
                <a:latin typeface="Times New Roman" panose="02020603050405020304" pitchFamily="18" charset="0"/>
                <a:cs typeface="Times New Roman" panose="02020603050405020304" pitchFamily="18" charset="0"/>
              </a:rPr>
              <a:t>mean to the State’s economy and quality of life. </a:t>
            </a:r>
            <a:endParaRPr lang="en-US" sz="1800" dirty="0" smtClean="0">
              <a:latin typeface="Times New Roman" panose="02020603050405020304" pitchFamily="18" charset="0"/>
              <a:cs typeface="Times New Roman" panose="02020603050405020304" pitchFamily="18" charset="0"/>
            </a:endParaRPr>
          </a:p>
          <a:p>
            <a:endParaRPr lang="en-US" sz="1800" dirty="0">
              <a:latin typeface="Times New Roman" panose="02020603050405020304" pitchFamily="18" charset="0"/>
              <a:cs typeface="Times New Roman" panose="02020603050405020304" pitchFamily="18" charset="0"/>
            </a:endParaRPr>
          </a:p>
          <a:p>
            <a:r>
              <a:rPr lang="en-US" sz="1800" dirty="0" smtClean="0">
                <a:latin typeface="Times New Roman" panose="02020603050405020304" pitchFamily="18" charset="0"/>
                <a:cs typeface="Times New Roman" panose="02020603050405020304" pitchFamily="18" charset="0"/>
              </a:rPr>
              <a:t>We </a:t>
            </a:r>
            <a:r>
              <a:rPr lang="en-US" sz="1800" dirty="0">
                <a:latin typeface="Times New Roman" panose="02020603050405020304" pitchFamily="18" charset="0"/>
                <a:cs typeface="Times New Roman" panose="02020603050405020304" pitchFamily="18" charset="0"/>
              </a:rPr>
              <a:t>will also provide support and information to the stakeholders, who are committed to launching a campaign to inform the public about the merits of making the temporary </a:t>
            </a:r>
            <a:r>
              <a:rPr lang="en-US" sz="1800" dirty="0" smtClean="0">
                <a:latin typeface="Times New Roman" panose="02020603050405020304" pitchFamily="18" charset="0"/>
                <a:cs typeface="Times New Roman" panose="02020603050405020304" pitchFamily="18" charset="0"/>
              </a:rPr>
              <a:t>½ cents </a:t>
            </a:r>
            <a:r>
              <a:rPr lang="en-US" sz="1800" dirty="0">
                <a:latin typeface="Times New Roman" panose="02020603050405020304" pitchFamily="18" charset="0"/>
                <a:cs typeface="Times New Roman" panose="02020603050405020304" pitchFamily="18" charset="0"/>
              </a:rPr>
              <a:t>sales tax permanent and </a:t>
            </a:r>
            <a:r>
              <a:rPr lang="en-US" sz="1800" dirty="0" smtClean="0">
                <a:latin typeface="Times New Roman" panose="02020603050405020304" pitchFamily="18" charset="0"/>
                <a:cs typeface="Times New Roman" panose="02020603050405020304" pitchFamily="18" charset="0"/>
              </a:rPr>
              <a:t>empower the Department to improve and maintain </a:t>
            </a:r>
            <a:r>
              <a:rPr lang="en-US" sz="1800" dirty="0">
                <a:latin typeface="Times New Roman" panose="02020603050405020304" pitchFamily="18" charset="0"/>
                <a:cs typeface="Times New Roman" panose="02020603050405020304" pitchFamily="18" charset="0"/>
              </a:rPr>
              <a:t>Arkansas’ highways and bridges.</a:t>
            </a:r>
          </a:p>
          <a:p>
            <a:endParaRPr lang="en-US" sz="1800" dirty="0">
              <a:latin typeface="Times New Roman" panose="02020603050405020304" pitchFamily="18" charset="0"/>
              <a:cs typeface="Times New Roman" panose="02020603050405020304" pitchFamily="18" charset="0"/>
            </a:endParaRPr>
          </a:p>
          <a:p>
            <a:r>
              <a:rPr lang="en-US" sz="1800" dirty="0" smtClean="0">
                <a:latin typeface="Times New Roman" panose="02020603050405020304" pitchFamily="18" charset="0"/>
                <a:cs typeface="Times New Roman" panose="02020603050405020304" pitchFamily="18" charset="0"/>
              </a:rPr>
              <a:t>It </a:t>
            </a:r>
            <a:r>
              <a:rPr lang="en-US" sz="1800" dirty="0">
                <a:latin typeface="Times New Roman" panose="02020603050405020304" pitchFamily="18" charset="0"/>
                <a:cs typeface="Times New Roman" panose="02020603050405020304" pitchFamily="18" charset="0"/>
              </a:rPr>
              <a:t>is of vital importance that we, as A</a:t>
            </a:r>
            <a:r>
              <a:rPr lang="en-US" sz="1400" dirty="0">
                <a:latin typeface="Times New Roman" panose="02020603050405020304" pitchFamily="18" charset="0"/>
                <a:cs typeface="Times New Roman" panose="02020603050405020304" pitchFamily="18" charset="0"/>
              </a:rPr>
              <a:t>R</a:t>
            </a:r>
            <a:r>
              <a:rPr lang="en-US" sz="1800" dirty="0">
                <a:latin typeface="Times New Roman" panose="02020603050405020304" pitchFamily="18" charset="0"/>
                <a:cs typeface="Times New Roman" panose="02020603050405020304" pitchFamily="18" charset="0"/>
              </a:rPr>
              <a:t>DOT Employees, do everything we can to educate the public of the need for </a:t>
            </a:r>
            <a:r>
              <a:rPr lang="en-US" sz="1800" dirty="0" smtClean="0">
                <a:latin typeface="Times New Roman" panose="02020603050405020304" pitchFamily="18" charset="0"/>
                <a:cs typeface="Times New Roman" panose="02020603050405020304" pitchFamily="18" charset="0"/>
              </a:rPr>
              <a:t>the </a:t>
            </a:r>
            <a:r>
              <a:rPr lang="en-US" sz="1800" dirty="0">
                <a:latin typeface="Times New Roman" panose="02020603050405020304" pitchFamily="18" charset="0"/>
                <a:cs typeface="Times New Roman" panose="02020603050405020304" pitchFamily="18" charset="0"/>
              </a:rPr>
              <a:t>additional funding and the benefit it </a:t>
            </a:r>
            <a:r>
              <a:rPr lang="en-US" sz="1800" dirty="0" smtClean="0">
                <a:latin typeface="Times New Roman" panose="02020603050405020304" pitchFamily="18" charset="0"/>
                <a:cs typeface="Times New Roman" panose="02020603050405020304" pitchFamily="18" charset="0"/>
              </a:rPr>
              <a:t>could provide. The better informed they are when the vote occurs in November 2020 the better chance of the measure passing. We saw this when we educated the public about the projects of the 2012 Connecting Arkansas Program, the first ½ cents sales tax.</a:t>
            </a:r>
          </a:p>
          <a:p>
            <a:endParaRPr lang="en-US" sz="1800" dirty="0">
              <a:latin typeface="Times New Roman" panose="02020603050405020304" pitchFamily="18" charset="0"/>
              <a:cs typeface="Times New Roman" panose="02020603050405020304" pitchFamily="18" charset="0"/>
            </a:endParaRPr>
          </a:p>
          <a:p>
            <a:endParaRPr lang="en-US" sz="18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9966884-AABC-41F4-B38D-4902BC37F5A5}" type="slidenum">
              <a:rPr lang="en-US" smtClean="0">
                <a:solidFill>
                  <a:prstClr val="black"/>
                </a:solidFill>
              </a:rPr>
              <a:pPr/>
              <a:t>27</a:t>
            </a:fld>
            <a:endParaRPr lang="en-US">
              <a:solidFill>
                <a:prstClr val="black"/>
              </a:solidFill>
            </a:endParaRPr>
          </a:p>
        </p:txBody>
      </p:sp>
      <p:sp>
        <p:nvSpPr>
          <p:cNvPr id="5" name="Date Placeholder 4"/>
          <p:cNvSpPr>
            <a:spLocks noGrp="1"/>
          </p:cNvSpPr>
          <p:nvPr>
            <p:ph type="dt" idx="11"/>
          </p:nvPr>
        </p:nvSpPr>
        <p:spPr/>
        <p:txBody>
          <a:bodyPr/>
          <a:lstStyle/>
          <a:p>
            <a:fld id="{255B0ECA-7686-43BE-B950-06420BF85221}" type="datetime8">
              <a:rPr lang="en-US" smtClean="0"/>
              <a:t>8/13/2019 10:00 AM</a:t>
            </a:fld>
            <a:endParaRPr lang="en-US"/>
          </a:p>
        </p:txBody>
      </p:sp>
      <p:sp>
        <p:nvSpPr>
          <p:cNvPr id="6" name="Header Placeholder 5"/>
          <p:cNvSpPr>
            <a:spLocks noGrp="1"/>
          </p:cNvSpPr>
          <p:nvPr>
            <p:ph type="hdr" sz="quarter" idx="12"/>
          </p:nvPr>
        </p:nvSpPr>
        <p:spPr/>
        <p:txBody>
          <a:bodyPr/>
          <a:lstStyle/>
          <a:p>
            <a:r>
              <a:rPr lang="en-US" smtClean="0"/>
              <a:t>108</a:t>
            </a:r>
            <a:r>
              <a:rPr lang="en-US" baseline="30000" smtClean="0"/>
              <a:t>th</a:t>
            </a:r>
            <a:r>
              <a:rPr lang="en-US" smtClean="0"/>
              <a:t> TRC Meeting</a:t>
            </a:r>
            <a:endParaRPr lang="en-US" dirty="0"/>
          </a:p>
        </p:txBody>
      </p:sp>
    </p:spTree>
    <p:extLst>
      <p:ext uri="{BB962C8B-B14F-4D97-AF65-F5344CB8AC3E}">
        <p14:creationId xmlns:p14="http://schemas.microsoft.com/office/powerpoint/2010/main" val="11792941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00200" y="436563"/>
            <a:ext cx="3881438" cy="2911475"/>
          </a:xfrm>
        </p:spPr>
      </p:sp>
      <p:sp>
        <p:nvSpPr>
          <p:cNvPr id="3" name="Notes Placeholder 2"/>
          <p:cNvSpPr>
            <a:spLocks noGrp="1"/>
          </p:cNvSpPr>
          <p:nvPr>
            <p:ph type="body" idx="1"/>
          </p:nvPr>
        </p:nvSpPr>
        <p:spPr>
          <a:xfrm>
            <a:off x="596352" y="3429002"/>
            <a:ext cx="6260067" cy="5867398"/>
          </a:xfrm>
        </p:spPr>
        <p:txBody>
          <a:bodyPr>
            <a:normAutofit/>
          </a:bodyPr>
          <a:lstStyle/>
          <a:p>
            <a:r>
              <a:rPr lang="en-US" sz="1400" b="1" u="sng" dirty="0">
                <a:latin typeface="Times New Roman" panose="02020603050405020304" pitchFamily="18" charset="0"/>
                <a:cs typeface="Times New Roman" panose="02020603050405020304" pitchFamily="18" charset="0"/>
              </a:rPr>
              <a:t>Economic Impact of Infrastructure Investment</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Value capture of the economic benefit of adequate infrastructure include increases in property values, desirable locations for businesses resulting in better job opportunities, less wear and tear on vehicles, greater safety, etc. </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pPr marL="281489" indent="-281489">
              <a:spcAft>
                <a:spcPts val="1182"/>
              </a:spcAft>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Infrastructure is a </a:t>
            </a:r>
            <a:r>
              <a:rPr lang="en-US" sz="1400" u="sng" dirty="0">
                <a:latin typeface="Times New Roman" panose="02020603050405020304" pitchFamily="18" charset="0"/>
                <a:cs typeface="Times New Roman" panose="02020603050405020304" pitchFamily="18" charset="0"/>
              </a:rPr>
              <a:t>Critical Factor </a:t>
            </a:r>
            <a:r>
              <a:rPr lang="en-US" sz="1400" dirty="0">
                <a:latin typeface="Times New Roman" panose="02020603050405020304" pitchFamily="18" charset="0"/>
                <a:cs typeface="Times New Roman" panose="02020603050405020304" pitchFamily="18" charset="0"/>
              </a:rPr>
              <a:t>in the </a:t>
            </a:r>
            <a:r>
              <a:rPr lang="en-US" sz="1400" u="sng" dirty="0">
                <a:latin typeface="Times New Roman" panose="02020603050405020304" pitchFamily="18" charset="0"/>
                <a:cs typeface="Times New Roman" panose="02020603050405020304" pitchFamily="18" charset="0"/>
              </a:rPr>
              <a:t>State’s Wealth</a:t>
            </a:r>
          </a:p>
          <a:p>
            <a:pPr marL="281489" indent="-281489">
              <a:spcAft>
                <a:spcPts val="1182"/>
              </a:spcAft>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Infrastructure is a </a:t>
            </a:r>
            <a:r>
              <a:rPr lang="en-US" sz="1400" u="sng" dirty="0">
                <a:latin typeface="Times New Roman" panose="02020603050405020304" pitchFamily="18" charset="0"/>
                <a:cs typeface="Times New Roman" panose="02020603050405020304" pitchFamily="18" charset="0"/>
              </a:rPr>
              <a:t>Critical Ingredient </a:t>
            </a:r>
            <a:r>
              <a:rPr lang="en-US" sz="1400" dirty="0">
                <a:latin typeface="Times New Roman" panose="02020603050405020304" pitchFamily="18" charset="0"/>
                <a:cs typeface="Times New Roman" panose="02020603050405020304" pitchFamily="18" charset="0"/>
              </a:rPr>
              <a:t>in</a:t>
            </a:r>
            <a:r>
              <a:rPr lang="en-US" sz="1400" u="sng" dirty="0">
                <a:latin typeface="Times New Roman" panose="02020603050405020304" pitchFamily="18" charset="0"/>
                <a:cs typeface="Times New Roman" panose="02020603050405020304" pitchFamily="18" charset="0"/>
              </a:rPr>
              <a:t> Economic Development </a:t>
            </a:r>
            <a:r>
              <a:rPr lang="en-US" sz="1400" dirty="0">
                <a:latin typeface="Times New Roman" panose="02020603050405020304" pitchFamily="18" charset="0"/>
                <a:cs typeface="Times New Roman" panose="02020603050405020304" pitchFamily="18" charset="0"/>
              </a:rPr>
              <a:t>at</a:t>
            </a:r>
            <a:r>
              <a:rPr lang="en-US" sz="1400" u="sng" dirty="0">
                <a:latin typeface="Times New Roman" panose="02020603050405020304" pitchFamily="18" charset="0"/>
                <a:cs typeface="Times New Roman" panose="02020603050405020304" pitchFamily="18" charset="0"/>
              </a:rPr>
              <a:t> </a:t>
            </a:r>
            <a:r>
              <a:rPr lang="en-US" sz="1400" b="1" u="sng" dirty="0">
                <a:latin typeface="Times New Roman" panose="02020603050405020304" pitchFamily="18" charset="0"/>
                <a:cs typeface="Times New Roman" panose="02020603050405020304" pitchFamily="18" charset="0"/>
              </a:rPr>
              <a:t>all</a:t>
            </a:r>
            <a:r>
              <a:rPr lang="en-US" sz="1400" u="sng" dirty="0">
                <a:latin typeface="Times New Roman" panose="02020603050405020304" pitchFamily="18" charset="0"/>
                <a:cs typeface="Times New Roman" panose="02020603050405020304" pitchFamily="18" charset="0"/>
              </a:rPr>
              <a:t> Levels of Income.  </a:t>
            </a:r>
          </a:p>
          <a:p>
            <a:pPr marL="281489" indent="-281489">
              <a:spcAft>
                <a:spcPts val="1182"/>
              </a:spcAft>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It </a:t>
            </a:r>
            <a:r>
              <a:rPr lang="en-US" sz="1400" u="sng" dirty="0">
                <a:latin typeface="Times New Roman" panose="02020603050405020304" pitchFamily="18" charset="0"/>
                <a:cs typeface="Times New Roman" panose="02020603050405020304" pitchFamily="18" charset="0"/>
              </a:rPr>
              <a:t>supports</a:t>
            </a:r>
            <a:r>
              <a:rPr lang="en-US" sz="1400" dirty="0">
                <a:latin typeface="Times New Roman" panose="02020603050405020304" pitchFamily="18" charset="0"/>
                <a:cs typeface="Times New Roman" panose="02020603050405020304" pitchFamily="18" charset="0"/>
              </a:rPr>
              <a:t> and </a:t>
            </a:r>
            <a:r>
              <a:rPr lang="en-US" sz="1400" u="sng" dirty="0">
                <a:latin typeface="Times New Roman" panose="02020603050405020304" pitchFamily="18" charset="0"/>
                <a:cs typeface="Times New Roman" panose="02020603050405020304" pitchFamily="18" charset="0"/>
              </a:rPr>
              <a:t>creates Economic Growth</a:t>
            </a:r>
          </a:p>
          <a:p>
            <a:pPr marL="281489" indent="-281489">
              <a:spcAft>
                <a:spcPts val="1182"/>
              </a:spcAft>
              <a:buFont typeface="Arial" panose="020B0604020202020204" pitchFamily="34" charset="0"/>
              <a:buChar char="•"/>
            </a:pPr>
            <a:r>
              <a:rPr lang="en-US" sz="1400" u="sng" dirty="0">
                <a:latin typeface="Times New Roman" panose="02020603050405020304" pitchFamily="18" charset="0"/>
                <a:cs typeface="Times New Roman" panose="02020603050405020304" pitchFamily="18" charset="0"/>
              </a:rPr>
              <a:t>Enables</a:t>
            </a:r>
            <a:r>
              <a:rPr lang="en-US" sz="1400" dirty="0">
                <a:latin typeface="Times New Roman" panose="02020603050405020304" pitchFamily="18" charset="0"/>
                <a:cs typeface="Times New Roman" panose="02020603050405020304" pitchFamily="18" charset="0"/>
              </a:rPr>
              <a:t> Private Businesses and Individuals to </a:t>
            </a:r>
            <a:r>
              <a:rPr lang="en-US" sz="1400" u="sng" dirty="0">
                <a:latin typeface="Times New Roman" panose="02020603050405020304" pitchFamily="18" charset="0"/>
                <a:cs typeface="Times New Roman" panose="02020603050405020304" pitchFamily="18" charset="0"/>
              </a:rPr>
              <a:t>Produce Goods </a:t>
            </a:r>
            <a:r>
              <a:rPr lang="en-US" sz="1400" dirty="0">
                <a:latin typeface="Times New Roman" panose="02020603050405020304" pitchFamily="18" charset="0"/>
                <a:cs typeface="Times New Roman" panose="02020603050405020304" pitchFamily="18" charset="0"/>
              </a:rPr>
              <a:t>and</a:t>
            </a:r>
            <a:r>
              <a:rPr lang="en-US" sz="1400" u="sng" dirty="0">
                <a:latin typeface="Times New Roman" panose="02020603050405020304" pitchFamily="18" charset="0"/>
                <a:cs typeface="Times New Roman" panose="02020603050405020304" pitchFamily="18" charset="0"/>
              </a:rPr>
              <a:t> Services More </a:t>
            </a:r>
            <a:r>
              <a:rPr lang="en-US" sz="1400" b="1" u="sng" dirty="0">
                <a:latin typeface="Times New Roman" panose="02020603050405020304" pitchFamily="18" charset="0"/>
                <a:cs typeface="Times New Roman" panose="02020603050405020304" pitchFamily="18" charset="0"/>
              </a:rPr>
              <a:t>Efficiently</a:t>
            </a:r>
            <a:r>
              <a:rPr lang="en-US" sz="1400" u="sng" dirty="0">
                <a:latin typeface="Times New Roman" panose="02020603050405020304" pitchFamily="18" charset="0"/>
                <a:cs typeface="Times New Roman" panose="02020603050405020304" pitchFamily="18" charset="0"/>
              </a:rPr>
              <a:t>.</a:t>
            </a:r>
          </a:p>
          <a:p>
            <a:pPr marL="737371" lvl="1" indent="-283605">
              <a:spcAft>
                <a:spcPts val="1182"/>
              </a:spcAft>
              <a:buFont typeface="Wingdings" panose="05000000000000000000" pitchFamily="2" charset="2"/>
              <a:buChar char="ü"/>
            </a:pPr>
            <a:r>
              <a:rPr lang="en-US" sz="1400" dirty="0">
                <a:latin typeface="Times New Roman" panose="02020603050405020304" pitchFamily="18" charset="0"/>
                <a:cs typeface="Times New Roman" panose="02020603050405020304" pitchFamily="18" charset="0"/>
              </a:rPr>
              <a:t>This includes the Trucking Industry.  Better roads equates to better fuel efficiency – a savings that can be passed on to the consumer.</a:t>
            </a:r>
          </a:p>
          <a:p>
            <a:pPr marL="281489" indent="-281489">
              <a:spcAft>
                <a:spcPts val="1182"/>
              </a:spcAft>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Increased </a:t>
            </a:r>
            <a:r>
              <a:rPr lang="en-US" sz="1400" u="sng" dirty="0">
                <a:latin typeface="Times New Roman" panose="02020603050405020304" pitchFamily="18" charset="0"/>
                <a:cs typeface="Times New Roman" panose="02020603050405020304" pitchFamily="18" charset="0"/>
              </a:rPr>
              <a:t>Infrastructure Spending </a:t>
            </a:r>
            <a:r>
              <a:rPr lang="en-US" sz="1400" dirty="0">
                <a:latin typeface="Times New Roman" panose="02020603050405020304" pitchFamily="18" charset="0"/>
                <a:cs typeface="Times New Roman" panose="02020603050405020304" pitchFamily="18" charset="0"/>
              </a:rPr>
              <a:t>by the Government </a:t>
            </a:r>
            <a:r>
              <a:rPr lang="en-US" sz="1400" u="sng" dirty="0">
                <a:latin typeface="Times New Roman" panose="02020603050405020304" pitchFamily="18" charset="0"/>
                <a:cs typeface="Times New Roman" panose="02020603050405020304" pitchFamily="18" charset="0"/>
              </a:rPr>
              <a:t>Results in Higher Economic Output</a:t>
            </a:r>
          </a:p>
          <a:p>
            <a:pPr marL="281489" indent="-281489">
              <a:spcAft>
                <a:spcPts val="1182"/>
              </a:spcAft>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Consider 3</a:t>
            </a:r>
            <a:r>
              <a:rPr lang="en-US" sz="1400" baseline="30000" dirty="0">
                <a:latin typeface="Times New Roman" panose="02020603050405020304" pitchFamily="18" charset="0"/>
                <a:cs typeface="Times New Roman" panose="02020603050405020304" pitchFamily="18" charset="0"/>
              </a:rPr>
              <a:t>rd</a:t>
            </a:r>
            <a:r>
              <a:rPr lang="en-US" sz="1400" dirty="0">
                <a:latin typeface="Times New Roman" panose="02020603050405020304" pitchFamily="18" charset="0"/>
                <a:cs typeface="Times New Roman" panose="02020603050405020304" pitchFamily="18" charset="0"/>
              </a:rPr>
              <a:t> World Countries – No investment in infrastructure results in no generation of wealth and extreme poverty of its citizens</a:t>
            </a:r>
            <a:r>
              <a:rPr lang="en-US" sz="1400" dirty="0" smtClean="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idx="10"/>
          </p:nvPr>
        </p:nvSpPr>
        <p:spPr/>
        <p:txBody>
          <a:bodyPr/>
          <a:lstStyle/>
          <a:p>
            <a:fld id="{360CADB7-56D2-4EB6-9DDF-79C496BBA346}" type="datetime8">
              <a:rPr lang="en-US" smtClean="0">
                <a:solidFill>
                  <a:prstClr val="black"/>
                </a:solidFill>
              </a:rPr>
              <a:t>8/13/2019 10:00 AM</a:t>
            </a:fld>
            <a:endParaRPr lang="en-US" dirty="0">
              <a:solidFill>
                <a:prstClr val="black"/>
              </a:solidFill>
            </a:endParaRPr>
          </a:p>
        </p:txBody>
      </p:sp>
      <p:sp>
        <p:nvSpPr>
          <p:cNvPr id="5" name="Slide Number Placeholder 4"/>
          <p:cNvSpPr>
            <a:spLocks noGrp="1"/>
          </p:cNvSpPr>
          <p:nvPr>
            <p:ph type="sldNum" sz="quarter" idx="11"/>
          </p:nvPr>
        </p:nvSpPr>
        <p:spPr/>
        <p:txBody>
          <a:bodyPr/>
          <a:lstStyle/>
          <a:p>
            <a:fld id="{F1BCB44D-0BB3-49DA-A7E8-3FFA1E59DF29}" type="slidenum">
              <a:rPr lang="en-US" smtClean="0">
                <a:solidFill>
                  <a:prstClr val="black"/>
                </a:solidFill>
              </a:rPr>
              <a:pPr/>
              <a:t>28</a:t>
            </a:fld>
            <a:endParaRPr lang="en-US" dirty="0">
              <a:solidFill>
                <a:prstClr val="black"/>
              </a:solidFill>
            </a:endParaRPr>
          </a:p>
        </p:txBody>
      </p:sp>
      <p:sp>
        <p:nvSpPr>
          <p:cNvPr id="6" name="Header Placeholder 5"/>
          <p:cNvSpPr>
            <a:spLocks noGrp="1"/>
          </p:cNvSpPr>
          <p:nvPr>
            <p:ph type="hdr" sz="quarter" idx="12"/>
          </p:nvPr>
        </p:nvSpPr>
        <p:spPr/>
        <p:txBody>
          <a:bodyPr/>
          <a:lstStyle/>
          <a:p>
            <a:r>
              <a:rPr lang="en-US" smtClean="0"/>
              <a:t>108</a:t>
            </a:r>
            <a:r>
              <a:rPr lang="en-US" baseline="30000" smtClean="0"/>
              <a:t>th</a:t>
            </a:r>
            <a:r>
              <a:rPr lang="en-US" smtClean="0"/>
              <a:t> TRC Meeting</a:t>
            </a:r>
            <a:endParaRPr lang="en-US" dirty="0"/>
          </a:p>
        </p:txBody>
      </p:sp>
    </p:spTree>
    <p:extLst>
      <p:ext uri="{BB962C8B-B14F-4D97-AF65-F5344CB8AC3E}">
        <p14:creationId xmlns:p14="http://schemas.microsoft.com/office/powerpoint/2010/main" val="12615922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4763" y="112713"/>
            <a:ext cx="4422775" cy="3316287"/>
          </a:xfrm>
        </p:spPr>
      </p:sp>
      <p:sp>
        <p:nvSpPr>
          <p:cNvPr id="3" name="Notes Placeholder 2"/>
          <p:cNvSpPr>
            <a:spLocks noGrp="1"/>
          </p:cNvSpPr>
          <p:nvPr>
            <p:ph type="body" idx="1"/>
          </p:nvPr>
        </p:nvSpPr>
        <p:spPr>
          <a:xfrm>
            <a:off x="596353" y="3429002"/>
            <a:ext cx="6061624" cy="5476874"/>
          </a:xfrm>
        </p:spPr>
        <p:txBody>
          <a:bodyPr>
            <a:normAutofit/>
          </a:bodyPr>
          <a:lstStyle/>
          <a:p>
            <a:r>
              <a:rPr lang="en-US" sz="1600" b="1" u="sng" dirty="0">
                <a:latin typeface="Times New Roman" panose="02020603050405020304" pitchFamily="18" charset="0"/>
                <a:cs typeface="Times New Roman" panose="02020603050405020304" pitchFamily="18" charset="0"/>
              </a:rPr>
              <a:t>Quality of Life</a:t>
            </a:r>
            <a:r>
              <a:rPr lang="en-US" sz="1600" dirty="0">
                <a:latin typeface="Times New Roman" panose="02020603050405020304" pitchFamily="18" charset="0"/>
                <a:cs typeface="Times New Roman" panose="02020603050405020304" pitchFamily="18" charset="0"/>
              </a:rPr>
              <a:t> is also linked closely with the Transportation System Investment, although it is oftentimes taken for granted, </a:t>
            </a:r>
            <a:r>
              <a:rPr lang="en-US" sz="1600" dirty="0" smtClean="0">
                <a:latin typeface="Times New Roman" panose="02020603050405020304" pitchFamily="18" charset="0"/>
                <a:cs typeface="Times New Roman" panose="02020603050405020304" pitchFamily="18" charset="0"/>
              </a:rPr>
              <a:t>more so than </a:t>
            </a:r>
            <a:r>
              <a:rPr lang="en-US" sz="1600" dirty="0">
                <a:latin typeface="Times New Roman" panose="02020603050405020304" pitchFamily="18" charset="0"/>
                <a:cs typeface="Times New Roman" panose="02020603050405020304" pitchFamily="18" charset="0"/>
              </a:rPr>
              <a:t>electricity, water, sewer, internet, etc.</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Quality of life is about well being, security, competence, optimism, freedom in the absence of stress, fear and restrictions.</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Value capture of improved quality of life associated with adequate infrastructure includes reliable access to housing, family, friends, jobs, school, health care, recreation, entertainment, shopping, services, etc.  We also need to consider the ability for businesses to deliver goods and services to retail outlets or to the consumer. </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Infrastructure is a Critical Factor in the State’s Health and Personal Well-being</a:t>
            </a:r>
          </a:p>
          <a:p>
            <a:endParaRPr lang="en-US" sz="1600"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idx="10"/>
          </p:nvPr>
        </p:nvSpPr>
        <p:spPr/>
        <p:txBody>
          <a:bodyPr/>
          <a:lstStyle/>
          <a:p>
            <a:fld id="{8997F5CF-FD57-41FB-8CFF-43803AB04F2A}" type="datetime8">
              <a:rPr lang="en-US" smtClean="0">
                <a:solidFill>
                  <a:prstClr val="black"/>
                </a:solidFill>
              </a:rPr>
              <a:t>8/13/2019 10:00 AM</a:t>
            </a:fld>
            <a:endParaRPr lang="en-US" dirty="0">
              <a:solidFill>
                <a:prstClr val="black"/>
              </a:solidFill>
            </a:endParaRPr>
          </a:p>
        </p:txBody>
      </p:sp>
      <p:sp>
        <p:nvSpPr>
          <p:cNvPr id="5" name="Slide Number Placeholder 4"/>
          <p:cNvSpPr>
            <a:spLocks noGrp="1"/>
          </p:cNvSpPr>
          <p:nvPr>
            <p:ph type="sldNum" sz="quarter" idx="11"/>
          </p:nvPr>
        </p:nvSpPr>
        <p:spPr/>
        <p:txBody>
          <a:bodyPr/>
          <a:lstStyle/>
          <a:p>
            <a:fld id="{F1BCB44D-0BB3-49DA-A7E8-3FFA1E59DF29}" type="slidenum">
              <a:rPr lang="en-US" smtClean="0">
                <a:solidFill>
                  <a:prstClr val="black"/>
                </a:solidFill>
              </a:rPr>
              <a:pPr/>
              <a:t>29</a:t>
            </a:fld>
            <a:endParaRPr lang="en-US" dirty="0">
              <a:solidFill>
                <a:prstClr val="black"/>
              </a:solidFill>
            </a:endParaRPr>
          </a:p>
        </p:txBody>
      </p:sp>
      <p:sp>
        <p:nvSpPr>
          <p:cNvPr id="6" name="Header Placeholder 5"/>
          <p:cNvSpPr>
            <a:spLocks noGrp="1"/>
          </p:cNvSpPr>
          <p:nvPr>
            <p:ph type="hdr" sz="quarter" idx="12"/>
          </p:nvPr>
        </p:nvSpPr>
        <p:spPr/>
        <p:txBody>
          <a:bodyPr/>
          <a:lstStyle/>
          <a:p>
            <a:r>
              <a:rPr lang="en-US" smtClean="0"/>
              <a:t>108</a:t>
            </a:r>
            <a:r>
              <a:rPr lang="en-US" baseline="30000" smtClean="0"/>
              <a:t>th</a:t>
            </a:r>
            <a:r>
              <a:rPr lang="en-US" smtClean="0"/>
              <a:t> TRC Meeting</a:t>
            </a:r>
            <a:endParaRPr lang="en-US" dirty="0"/>
          </a:p>
        </p:txBody>
      </p:sp>
    </p:spTree>
    <p:extLst>
      <p:ext uri="{BB962C8B-B14F-4D97-AF65-F5344CB8AC3E}">
        <p14:creationId xmlns:p14="http://schemas.microsoft.com/office/powerpoint/2010/main" val="1261592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233363"/>
            <a:ext cx="4062413" cy="3046412"/>
          </a:xfrm>
        </p:spPr>
      </p:sp>
      <p:sp>
        <p:nvSpPr>
          <p:cNvPr id="3" name="Notes Placeholder 2"/>
          <p:cNvSpPr>
            <a:spLocks noGrp="1"/>
          </p:cNvSpPr>
          <p:nvPr>
            <p:ph type="body" idx="1"/>
          </p:nvPr>
        </p:nvSpPr>
        <p:spPr>
          <a:xfrm>
            <a:off x="733107" y="3280359"/>
            <a:ext cx="6124893" cy="6000068"/>
          </a:xfrm>
        </p:spPr>
        <p:txBody>
          <a:bodyPr/>
          <a:lstStyle/>
          <a:p>
            <a:pPr marL="285750" indent="-285750">
              <a:lnSpc>
                <a:spcPct val="107000"/>
              </a:lnSpc>
              <a:spcAft>
                <a:spcPts val="1808"/>
              </a:spcAft>
              <a:buFont typeface="Arial" panose="020B0604020202020204" pitchFamily="34" charset="0"/>
              <a:buChar char="•"/>
            </a:pPr>
            <a:r>
              <a:rPr lang="en-US" sz="1600" dirty="0" smtClean="0">
                <a:ea typeface="Calibri" panose="020F0502020204030204" pitchFamily="34" charset="0"/>
                <a:cs typeface="Times New Roman" panose="02020603050405020304" pitchFamily="18" charset="0"/>
              </a:rPr>
              <a:t>Again, from left to right:</a:t>
            </a:r>
          </a:p>
          <a:p>
            <a:pPr marL="285750" indent="-285750">
              <a:lnSpc>
                <a:spcPct val="107000"/>
              </a:lnSpc>
              <a:spcAft>
                <a:spcPts val="1808"/>
              </a:spcAft>
              <a:buFont typeface="Arial" panose="020B0604020202020204" pitchFamily="34" charset="0"/>
              <a:buChar char="•"/>
            </a:pPr>
            <a:r>
              <a:rPr lang="en-US" sz="1600" dirty="0" smtClean="0">
                <a:ea typeface="Calibri" panose="020F0502020204030204" pitchFamily="34" charset="0"/>
                <a:cs typeface="Times New Roman" panose="02020603050405020304" pitchFamily="18" charset="0"/>
              </a:rPr>
              <a:t>John </a:t>
            </a:r>
            <a:r>
              <a:rPr lang="en-US" sz="1600" dirty="0">
                <a:ea typeface="Calibri" panose="020F0502020204030204" pitchFamily="34" charset="0"/>
                <a:cs typeface="Times New Roman" panose="02020603050405020304" pitchFamily="18" charset="0"/>
              </a:rPr>
              <a:t>“J.D.” </a:t>
            </a:r>
            <a:r>
              <a:rPr lang="en-US" sz="1600" dirty="0" err="1">
                <a:ea typeface="Calibri" panose="020F0502020204030204" pitchFamily="34" charset="0"/>
                <a:cs typeface="Times New Roman" panose="02020603050405020304" pitchFamily="18" charset="0"/>
              </a:rPr>
              <a:t>Borgeson</a:t>
            </a:r>
            <a:r>
              <a:rPr lang="en-US" sz="1600" dirty="0">
                <a:ea typeface="Calibri" panose="020F0502020204030204" pitchFamily="34" charset="0"/>
                <a:cs typeface="Times New Roman" panose="02020603050405020304" pitchFamily="18" charset="0"/>
              </a:rPr>
              <a:t>, </a:t>
            </a:r>
            <a:endParaRPr lang="en-US" sz="1600" dirty="0" smtClean="0">
              <a:ea typeface="Calibri" panose="020F0502020204030204" pitchFamily="34" charset="0"/>
              <a:cs typeface="Times New Roman" panose="02020603050405020304" pitchFamily="18" charset="0"/>
            </a:endParaRPr>
          </a:p>
          <a:p>
            <a:pPr marL="285750" indent="-285750">
              <a:lnSpc>
                <a:spcPct val="107000"/>
              </a:lnSpc>
              <a:spcAft>
                <a:spcPts val="1808"/>
              </a:spcAft>
              <a:buFont typeface="Arial" panose="020B0604020202020204" pitchFamily="34" charset="0"/>
              <a:buChar char="•"/>
            </a:pPr>
            <a:r>
              <a:rPr lang="en-US" sz="1600" dirty="0" smtClean="0">
                <a:ea typeface="Calibri" panose="020F0502020204030204" pitchFamily="34" charset="0"/>
                <a:cs typeface="Times New Roman" panose="02020603050405020304" pitchFamily="18" charset="0"/>
              </a:rPr>
              <a:t>Parker </a:t>
            </a:r>
            <a:r>
              <a:rPr lang="en-US" sz="1600" dirty="0">
                <a:ea typeface="Calibri" panose="020F0502020204030204" pitchFamily="34" charset="0"/>
                <a:cs typeface="Times New Roman" panose="02020603050405020304" pitchFamily="18" charset="0"/>
              </a:rPr>
              <a:t>Taylor, </a:t>
            </a:r>
            <a:endParaRPr lang="en-US" sz="1600" dirty="0" smtClean="0">
              <a:ea typeface="Calibri" panose="020F0502020204030204" pitchFamily="34" charset="0"/>
              <a:cs typeface="Times New Roman" panose="02020603050405020304" pitchFamily="18" charset="0"/>
            </a:endParaRPr>
          </a:p>
          <a:p>
            <a:pPr marL="285750" indent="-285750">
              <a:lnSpc>
                <a:spcPct val="107000"/>
              </a:lnSpc>
              <a:spcAft>
                <a:spcPts val="1808"/>
              </a:spcAft>
              <a:buFont typeface="Arial" panose="020B0604020202020204" pitchFamily="34" charset="0"/>
              <a:buChar char="•"/>
            </a:pPr>
            <a:r>
              <a:rPr lang="en-US" sz="1600" dirty="0" smtClean="0">
                <a:ea typeface="Calibri" panose="020F0502020204030204" pitchFamily="34" charset="0"/>
                <a:cs typeface="Times New Roman" panose="02020603050405020304" pitchFamily="18" charset="0"/>
              </a:rPr>
              <a:t>Bentley </a:t>
            </a:r>
            <a:r>
              <a:rPr lang="en-US" sz="1600" dirty="0">
                <a:ea typeface="Calibri" panose="020F0502020204030204" pitchFamily="34" charset="0"/>
                <a:cs typeface="Times New Roman" panose="02020603050405020304" pitchFamily="18" charset="0"/>
              </a:rPr>
              <a:t>Reynolds, </a:t>
            </a:r>
            <a:endParaRPr lang="en-US" sz="1600" dirty="0" smtClean="0">
              <a:ea typeface="Calibri" panose="020F0502020204030204" pitchFamily="34" charset="0"/>
              <a:cs typeface="Times New Roman" panose="02020603050405020304" pitchFamily="18" charset="0"/>
            </a:endParaRPr>
          </a:p>
          <a:p>
            <a:pPr marL="285750" indent="-285750">
              <a:lnSpc>
                <a:spcPct val="107000"/>
              </a:lnSpc>
              <a:spcAft>
                <a:spcPts val="1808"/>
              </a:spcAft>
              <a:buFont typeface="Arial" panose="020B0604020202020204" pitchFamily="34" charset="0"/>
              <a:buChar char="•"/>
            </a:pPr>
            <a:r>
              <a:rPr lang="en-US" sz="1600" dirty="0" smtClean="0">
                <a:ea typeface="Calibri" panose="020F0502020204030204" pitchFamily="34" charset="0"/>
                <a:cs typeface="Times New Roman" panose="02020603050405020304" pitchFamily="18" charset="0"/>
              </a:rPr>
              <a:t>Karen </a:t>
            </a:r>
            <a:r>
              <a:rPr lang="en-US" sz="1600" dirty="0" err="1">
                <a:ea typeface="Calibri" panose="020F0502020204030204" pitchFamily="34" charset="0"/>
                <a:cs typeface="Times New Roman" panose="02020603050405020304" pitchFamily="18" charset="0"/>
              </a:rPr>
              <a:t>McDaniels</a:t>
            </a:r>
            <a:r>
              <a:rPr lang="en-US" sz="1600" dirty="0">
                <a:ea typeface="Calibri" panose="020F0502020204030204" pitchFamily="34" charset="0"/>
                <a:cs typeface="Times New Roman" panose="02020603050405020304" pitchFamily="18" charset="0"/>
              </a:rPr>
              <a:t>, </a:t>
            </a:r>
            <a:endParaRPr lang="en-US" sz="1600" dirty="0" smtClean="0">
              <a:ea typeface="Calibri" panose="020F0502020204030204" pitchFamily="34" charset="0"/>
              <a:cs typeface="Times New Roman" panose="02020603050405020304" pitchFamily="18" charset="0"/>
            </a:endParaRPr>
          </a:p>
          <a:p>
            <a:pPr marL="285750" indent="-285750">
              <a:lnSpc>
                <a:spcPct val="107000"/>
              </a:lnSpc>
              <a:spcAft>
                <a:spcPts val="1808"/>
              </a:spcAft>
              <a:buFont typeface="Arial" panose="020B0604020202020204" pitchFamily="34" charset="0"/>
              <a:buChar char="•"/>
            </a:pPr>
            <a:r>
              <a:rPr lang="en-US" sz="1600" dirty="0" smtClean="0">
                <a:ea typeface="Calibri" panose="020F0502020204030204" pitchFamily="34" charset="0"/>
                <a:cs typeface="Times New Roman" panose="02020603050405020304" pitchFamily="18" charset="0"/>
              </a:rPr>
              <a:t>Samantha </a:t>
            </a:r>
            <a:r>
              <a:rPr lang="en-US" sz="1600" dirty="0">
                <a:ea typeface="Calibri" panose="020F0502020204030204" pitchFamily="34" charset="0"/>
                <a:cs typeface="Times New Roman" panose="02020603050405020304" pitchFamily="18" charset="0"/>
              </a:rPr>
              <a:t>“Sam” </a:t>
            </a:r>
            <a:r>
              <a:rPr lang="en-US" sz="1600" dirty="0" err="1">
                <a:ea typeface="Calibri" panose="020F0502020204030204" pitchFamily="34" charset="0"/>
                <a:cs typeface="Times New Roman" panose="02020603050405020304" pitchFamily="18" charset="0"/>
              </a:rPr>
              <a:t>Rensel</a:t>
            </a:r>
            <a:r>
              <a:rPr lang="en-US" sz="1600" dirty="0">
                <a:ea typeface="Calibri" panose="020F0502020204030204" pitchFamily="34" charset="0"/>
                <a:cs typeface="Times New Roman" panose="02020603050405020304" pitchFamily="18" charset="0"/>
              </a:rPr>
              <a:t>, </a:t>
            </a:r>
            <a:endParaRPr lang="en-US" sz="1600" dirty="0" smtClean="0">
              <a:ea typeface="Calibri" panose="020F0502020204030204" pitchFamily="34" charset="0"/>
              <a:cs typeface="Times New Roman" panose="02020603050405020304" pitchFamily="18" charset="0"/>
            </a:endParaRPr>
          </a:p>
          <a:p>
            <a:pPr marL="285750" indent="-285750">
              <a:lnSpc>
                <a:spcPct val="107000"/>
              </a:lnSpc>
              <a:spcAft>
                <a:spcPts val="1808"/>
              </a:spcAft>
              <a:buFont typeface="Arial" panose="020B0604020202020204" pitchFamily="34" charset="0"/>
              <a:buChar char="•"/>
            </a:pPr>
            <a:r>
              <a:rPr lang="en-US" sz="1600" dirty="0" smtClean="0">
                <a:ea typeface="Calibri" panose="020F0502020204030204" pitchFamily="34" charset="0"/>
                <a:cs typeface="Times New Roman" panose="02020603050405020304" pitchFamily="18" charset="0"/>
              </a:rPr>
              <a:t>Bethany </a:t>
            </a:r>
            <a:r>
              <a:rPr lang="en-US" sz="1600" dirty="0">
                <a:ea typeface="Calibri" panose="020F0502020204030204" pitchFamily="34" charset="0"/>
                <a:cs typeface="Times New Roman" panose="02020603050405020304" pitchFamily="18" charset="0"/>
              </a:rPr>
              <a:t>Stovall</a:t>
            </a:r>
          </a:p>
        </p:txBody>
      </p:sp>
      <p:sp>
        <p:nvSpPr>
          <p:cNvPr id="4" name="Slide Number Placeholder 3"/>
          <p:cNvSpPr>
            <a:spLocks noGrp="1"/>
          </p:cNvSpPr>
          <p:nvPr>
            <p:ph type="sldNum" sz="quarter" idx="10"/>
          </p:nvPr>
        </p:nvSpPr>
        <p:spPr/>
        <p:txBody>
          <a:bodyPr/>
          <a:lstStyle/>
          <a:p>
            <a:pPr defTabSz="929385">
              <a:defRPr/>
            </a:pPr>
            <a:fld id="{22005057-84EB-41BD-9199-B796C25FF149}" type="slidenum">
              <a:rPr lang="en-US">
                <a:solidFill>
                  <a:prstClr val="black"/>
                </a:solidFill>
                <a:latin typeface="Calibri"/>
              </a:rPr>
              <a:pPr defTabSz="929385">
                <a:defRPr/>
              </a:pPr>
              <a:t>3</a:t>
            </a:fld>
            <a:endParaRPr lang="en-US" dirty="0">
              <a:solidFill>
                <a:prstClr val="black"/>
              </a:solidFill>
              <a:latin typeface="Calibri"/>
            </a:endParaRPr>
          </a:p>
        </p:txBody>
      </p:sp>
      <p:sp>
        <p:nvSpPr>
          <p:cNvPr id="5" name="Date Placeholder 4"/>
          <p:cNvSpPr>
            <a:spLocks noGrp="1"/>
          </p:cNvSpPr>
          <p:nvPr>
            <p:ph type="dt" idx="11"/>
          </p:nvPr>
        </p:nvSpPr>
        <p:spPr/>
        <p:txBody>
          <a:bodyPr/>
          <a:lstStyle/>
          <a:p>
            <a:pPr defTabSz="929385">
              <a:defRPr/>
            </a:pPr>
            <a:fld id="{7C4A0E87-759A-4FFA-BC21-28220C92EDBE}" type="datetime8">
              <a:rPr lang="en-US" smtClean="0">
                <a:solidFill>
                  <a:prstClr val="black"/>
                </a:solidFill>
                <a:latin typeface="Calibri"/>
              </a:rPr>
              <a:t>8/13/2019 10:00 AM</a:t>
            </a:fld>
            <a:endParaRPr lang="en-US" dirty="0">
              <a:solidFill>
                <a:prstClr val="black"/>
              </a:solidFill>
              <a:latin typeface="Calibri"/>
            </a:endParaRPr>
          </a:p>
        </p:txBody>
      </p:sp>
      <p:sp>
        <p:nvSpPr>
          <p:cNvPr id="6" name="Header Placeholder 5"/>
          <p:cNvSpPr>
            <a:spLocks noGrp="1"/>
          </p:cNvSpPr>
          <p:nvPr>
            <p:ph type="hdr" sz="quarter" idx="12"/>
          </p:nvPr>
        </p:nvSpPr>
        <p:spPr/>
        <p:txBody>
          <a:bodyPr/>
          <a:lstStyle/>
          <a:p>
            <a:r>
              <a:rPr lang="en-US" smtClean="0"/>
              <a:t>108</a:t>
            </a:r>
            <a:r>
              <a:rPr lang="en-US" baseline="30000" smtClean="0"/>
              <a:t>th</a:t>
            </a:r>
            <a:r>
              <a:rPr lang="en-US" smtClean="0"/>
              <a:t> TRC Meeting</a:t>
            </a:r>
            <a:endParaRPr lang="en-US" dirty="0"/>
          </a:p>
        </p:txBody>
      </p:sp>
    </p:spTree>
    <p:extLst>
      <p:ext uri="{BB962C8B-B14F-4D97-AF65-F5344CB8AC3E}">
        <p14:creationId xmlns:p14="http://schemas.microsoft.com/office/powerpoint/2010/main" val="26017810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01788" y="79375"/>
            <a:ext cx="3436937" cy="2578100"/>
          </a:xfrm>
        </p:spPr>
      </p:sp>
      <p:sp>
        <p:nvSpPr>
          <p:cNvPr id="4" name="Slide Number Placeholder 3"/>
          <p:cNvSpPr>
            <a:spLocks noGrp="1"/>
          </p:cNvSpPr>
          <p:nvPr>
            <p:ph type="sldNum" sz="quarter" idx="10"/>
          </p:nvPr>
        </p:nvSpPr>
        <p:spPr>
          <a:xfrm>
            <a:off x="3841272" y="8819720"/>
            <a:ext cx="3011699" cy="461804"/>
          </a:xfrm>
        </p:spPr>
        <p:txBody>
          <a:bodyPr/>
          <a:lstStyle/>
          <a:p>
            <a:pPr defTabSz="875157">
              <a:defRPr/>
            </a:pPr>
            <a:fld id="{F1BCB44D-0BB3-49DA-A7E8-3FFA1E59DF29}" type="slidenum">
              <a:rPr lang="en-US">
                <a:solidFill>
                  <a:prstClr val="black"/>
                </a:solidFill>
              </a:rPr>
              <a:pPr defTabSz="875157">
                <a:defRPr/>
              </a:pPr>
              <a:t>30</a:t>
            </a:fld>
            <a:endParaRPr lang="en-US" dirty="0">
              <a:solidFill>
                <a:prstClr val="black"/>
              </a:solidFill>
            </a:endParaRPr>
          </a:p>
        </p:txBody>
      </p:sp>
      <p:sp>
        <p:nvSpPr>
          <p:cNvPr id="5" name="Date Placeholder 4"/>
          <p:cNvSpPr>
            <a:spLocks noGrp="1"/>
          </p:cNvSpPr>
          <p:nvPr>
            <p:ph type="dt" idx="11"/>
          </p:nvPr>
        </p:nvSpPr>
        <p:spPr/>
        <p:txBody>
          <a:bodyPr/>
          <a:lstStyle/>
          <a:p>
            <a:pPr defTabSz="875157">
              <a:defRPr/>
            </a:pPr>
            <a:fld id="{87FE75AA-BB3A-492D-873C-5FB59EE8D253}" type="datetime8">
              <a:rPr lang="en-US" smtClean="0">
                <a:solidFill>
                  <a:prstClr val="black"/>
                </a:solidFill>
              </a:rPr>
              <a:t>8/13/2019 10:00 AM</a:t>
            </a:fld>
            <a:endParaRPr lang="en-US" dirty="0">
              <a:solidFill>
                <a:prstClr val="black"/>
              </a:solidFill>
            </a:endParaRPr>
          </a:p>
        </p:txBody>
      </p:sp>
      <p:sp>
        <p:nvSpPr>
          <p:cNvPr id="3" name="Notes Placeholder 2"/>
          <p:cNvSpPr>
            <a:spLocks noGrp="1"/>
          </p:cNvSpPr>
          <p:nvPr>
            <p:ph type="body" idx="1"/>
          </p:nvPr>
        </p:nvSpPr>
        <p:spPr>
          <a:xfrm>
            <a:off x="722146" y="2657257"/>
            <a:ext cx="6135857" cy="5861301"/>
          </a:xfrm>
        </p:spPr>
        <p:txBody>
          <a:bodyPr/>
          <a:lstStyle/>
          <a:p>
            <a:pPr marL="334535" indent="-334535" defTabSz="898914">
              <a:lnSpc>
                <a:spcPct val="115000"/>
              </a:lnSpc>
              <a:spcAft>
                <a:spcPts val="1171"/>
              </a:spcAft>
              <a:buFont typeface="Symbol"/>
              <a:buChar char=""/>
              <a:defRPr/>
            </a:pPr>
            <a:r>
              <a:rPr lang="en-US" sz="1400" dirty="0">
                <a:solidFill>
                  <a:prstClr val="black"/>
                </a:solidFill>
                <a:latin typeface="Times New Roman" panose="02020603050405020304" pitchFamily="18" charset="0"/>
                <a:ea typeface="Calibri"/>
                <a:cs typeface="Times New Roman" panose="02020603050405020304" pitchFamily="18" charset="0"/>
              </a:rPr>
              <a:t>I would like to share with you some </a:t>
            </a:r>
            <a:r>
              <a:rPr lang="en-US" sz="1400" b="1" dirty="0">
                <a:solidFill>
                  <a:prstClr val="black"/>
                </a:solidFill>
                <a:latin typeface="Times New Roman" panose="02020603050405020304" pitchFamily="18" charset="0"/>
                <a:ea typeface="Calibri"/>
                <a:cs typeface="Times New Roman" panose="02020603050405020304" pitchFamily="18" charset="0"/>
              </a:rPr>
              <a:t>research</a:t>
            </a:r>
            <a:r>
              <a:rPr lang="en-US" sz="1400" dirty="0">
                <a:solidFill>
                  <a:prstClr val="black"/>
                </a:solidFill>
                <a:latin typeface="Times New Roman" panose="02020603050405020304" pitchFamily="18" charset="0"/>
                <a:ea typeface="Calibri"/>
                <a:cs typeface="Times New Roman" panose="02020603050405020304" pitchFamily="18" charset="0"/>
              </a:rPr>
              <a:t> regarding an </a:t>
            </a:r>
            <a:r>
              <a:rPr lang="en-US" sz="1400" b="1" u="sng" dirty="0">
                <a:solidFill>
                  <a:prstClr val="black"/>
                </a:solidFill>
                <a:latin typeface="Times New Roman" panose="02020603050405020304" pitchFamily="18" charset="0"/>
                <a:ea typeface="Calibri"/>
                <a:cs typeface="Times New Roman" panose="02020603050405020304" pitchFamily="18" charset="0"/>
              </a:rPr>
              <a:t>annual investment </a:t>
            </a:r>
            <a:r>
              <a:rPr lang="en-US" sz="1400" dirty="0">
                <a:solidFill>
                  <a:prstClr val="black"/>
                </a:solidFill>
                <a:latin typeface="Times New Roman" panose="02020603050405020304" pitchFamily="18" charset="0"/>
                <a:ea typeface="Calibri"/>
                <a:cs typeface="Times New Roman" panose="02020603050405020304" pitchFamily="18" charset="0"/>
              </a:rPr>
              <a:t>of </a:t>
            </a:r>
            <a:r>
              <a:rPr lang="en-US" sz="1400" b="1" u="sng" dirty="0">
                <a:solidFill>
                  <a:srgbClr val="FF0000"/>
                </a:solidFill>
                <a:latin typeface="Times New Roman" panose="02020603050405020304" pitchFamily="18" charset="0"/>
                <a:ea typeface="Calibri"/>
                <a:cs typeface="Times New Roman" panose="02020603050405020304" pitchFamily="18" charset="0"/>
              </a:rPr>
              <a:t>$478 Million </a:t>
            </a:r>
            <a:r>
              <a:rPr lang="en-US" sz="1400" dirty="0">
                <a:solidFill>
                  <a:prstClr val="black"/>
                </a:solidFill>
                <a:latin typeface="Times New Roman" panose="02020603050405020304" pitchFamily="18" charset="0"/>
                <a:ea typeface="Calibri"/>
                <a:cs typeface="Times New Roman" panose="02020603050405020304" pitchFamily="18" charset="0"/>
              </a:rPr>
              <a:t>that was </a:t>
            </a:r>
            <a:r>
              <a:rPr lang="en-US" sz="1400" b="1" dirty="0">
                <a:solidFill>
                  <a:prstClr val="black"/>
                </a:solidFill>
                <a:latin typeface="Times New Roman" panose="02020603050405020304" pitchFamily="18" charset="0"/>
                <a:ea typeface="Calibri"/>
                <a:cs typeface="Times New Roman" panose="02020603050405020304" pitchFamily="18" charset="0"/>
              </a:rPr>
              <a:t>conducted</a:t>
            </a:r>
            <a:r>
              <a:rPr lang="en-US" sz="1400" dirty="0">
                <a:solidFill>
                  <a:prstClr val="black"/>
                </a:solidFill>
                <a:latin typeface="Times New Roman" panose="02020603050405020304" pitchFamily="18" charset="0"/>
                <a:ea typeface="Calibri"/>
                <a:cs typeface="Times New Roman" panose="02020603050405020304" pitchFamily="18" charset="0"/>
              </a:rPr>
              <a:t> for the </a:t>
            </a:r>
            <a:r>
              <a:rPr lang="en-US" sz="1400" b="1" dirty="0">
                <a:solidFill>
                  <a:prstClr val="black"/>
                </a:solidFill>
                <a:latin typeface="Times New Roman" panose="02020603050405020304" pitchFamily="18" charset="0"/>
                <a:ea typeface="Calibri"/>
                <a:cs typeface="Times New Roman" panose="02020603050405020304" pitchFamily="18" charset="0"/>
              </a:rPr>
              <a:t>Associated General Contractors of Arkansas </a:t>
            </a:r>
            <a:r>
              <a:rPr lang="en-US" sz="1400" dirty="0">
                <a:solidFill>
                  <a:prstClr val="black"/>
                </a:solidFill>
                <a:latin typeface="Times New Roman" panose="02020603050405020304" pitchFamily="18" charset="0"/>
                <a:ea typeface="Calibri"/>
                <a:cs typeface="Times New Roman" panose="02020603050405020304" pitchFamily="18" charset="0"/>
              </a:rPr>
              <a:t>(AGC Arkansas) by the economics &amp; research team at the Washington, D.C.-based </a:t>
            </a:r>
            <a:r>
              <a:rPr lang="en-US" sz="1400" b="1" dirty="0">
                <a:solidFill>
                  <a:prstClr val="black"/>
                </a:solidFill>
                <a:latin typeface="Times New Roman" panose="02020603050405020304" pitchFamily="18" charset="0"/>
                <a:ea typeface="Calibri"/>
                <a:cs typeface="Times New Roman" panose="02020603050405020304" pitchFamily="18" charset="0"/>
              </a:rPr>
              <a:t>American Road &amp; Transportation Builders Association </a:t>
            </a:r>
            <a:r>
              <a:rPr lang="en-US" sz="1400" dirty="0">
                <a:solidFill>
                  <a:prstClr val="black"/>
                </a:solidFill>
                <a:latin typeface="Times New Roman" panose="02020603050405020304" pitchFamily="18" charset="0"/>
                <a:ea typeface="Calibri"/>
                <a:cs typeface="Times New Roman" panose="02020603050405020304" pitchFamily="18" charset="0"/>
              </a:rPr>
              <a:t>(ARTBA).</a:t>
            </a:r>
          </a:p>
          <a:p>
            <a:pPr marL="334535" indent="-334535" defTabSz="898914">
              <a:lnSpc>
                <a:spcPct val="115000"/>
              </a:lnSpc>
              <a:spcAft>
                <a:spcPts val="1171"/>
              </a:spcAft>
              <a:buFont typeface="Symbol"/>
              <a:buChar char=""/>
              <a:defRPr/>
            </a:pPr>
            <a:r>
              <a:rPr lang="en-US" sz="1400" dirty="0">
                <a:solidFill>
                  <a:prstClr val="black"/>
                </a:solidFill>
                <a:latin typeface="Times New Roman" panose="02020603050405020304" pitchFamily="18" charset="0"/>
                <a:ea typeface="Calibri"/>
                <a:cs typeface="Times New Roman" panose="02020603050405020304" pitchFamily="18" charset="0"/>
              </a:rPr>
              <a:t>This </a:t>
            </a:r>
            <a:r>
              <a:rPr lang="en-US" sz="1400" b="1" dirty="0">
                <a:solidFill>
                  <a:prstClr val="black"/>
                </a:solidFill>
                <a:latin typeface="Times New Roman" panose="02020603050405020304" pitchFamily="18" charset="0"/>
                <a:ea typeface="Calibri"/>
                <a:cs typeface="Times New Roman" panose="02020603050405020304" pitchFamily="18" charset="0"/>
              </a:rPr>
              <a:t>investment</a:t>
            </a:r>
            <a:r>
              <a:rPr lang="en-US" sz="1400" dirty="0">
                <a:solidFill>
                  <a:prstClr val="black"/>
                </a:solidFill>
                <a:latin typeface="Times New Roman" panose="02020603050405020304" pitchFamily="18" charset="0"/>
                <a:ea typeface="Calibri"/>
                <a:cs typeface="Times New Roman" panose="02020603050405020304" pitchFamily="18" charset="0"/>
              </a:rPr>
              <a:t> would not only </a:t>
            </a:r>
            <a:r>
              <a:rPr lang="en-US" sz="1400" b="1" dirty="0">
                <a:solidFill>
                  <a:prstClr val="black"/>
                </a:solidFill>
                <a:latin typeface="Times New Roman" panose="02020603050405020304" pitchFamily="18" charset="0"/>
                <a:ea typeface="Calibri"/>
                <a:cs typeface="Times New Roman" panose="02020603050405020304" pitchFamily="18" charset="0"/>
              </a:rPr>
              <a:t>bring</a:t>
            </a:r>
            <a:r>
              <a:rPr lang="en-US" sz="1400" dirty="0">
                <a:solidFill>
                  <a:prstClr val="black"/>
                </a:solidFill>
                <a:latin typeface="Times New Roman" panose="02020603050405020304" pitchFamily="18" charset="0"/>
                <a:ea typeface="Calibri"/>
                <a:cs typeface="Times New Roman" panose="02020603050405020304" pitchFamily="18" charset="0"/>
              </a:rPr>
              <a:t> the system up to a </a:t>
            </a:r>
            <a:r>
              <a:rPr lang="en-US" sz="1400" b="1" dirty="0">
                <a:solidFill>
                  <a:prstClr val="black"/>
                </a:solidFill>
                <a:latin typeface="Times New Roman" panose="02020603050405020304" pitchFamily="18" charset="0"/>
                <a:ea typeface="Calibri"/>
                <a:cs typeface="Times New Roman" panose="02020603050405020304" pitchFamily="18" charset="0"/>
              </a:rPr>
              <a:t>state of good repair</a:t>
            </a:r>
            <a:r>
              <a:rPr lang="en-US" sz="1400" dirty="0">
                <a:solidFill>
                  <a:prstClr val="black"/>
                </a:solidFill>
                <a:latin typeface="Times New Roman" panose="02020603050405020304" pitchFamily="18" charset="0"/>
                <a:ea typeface="Calibri"/>
                <a:cs typeface="Times New Roman" panose="02020603050405020304" pitchFamily="18" charset="0"/>
              </a:rPr>
              <a:t>, but it would also </a:t>
            </a:r>
            <a:r>
              <a:rPr lang="en-US" sz="1400" b="1" dirty="0">
                <a:solidFill>
                  <a:prstClr val="black"/>
                </a:solidFill>
                <a:latin typeface="Times New Roman" panose="02020603050405020304" pitchFamily="18" charset="0"/>
                <a:ea typeface="Calibri"/>
                <a:cs typeface="Times New Roman" panose="02020603050405020304" pitchFamily="18" charset="0"/>
              </a:rPr>
              <a:t>support</a:t>
            </a:r>
            <a:r>
              <a:rPr lang="en-US" sz="1400" dirty="0">
                <a:solidFill>
                  <a:prstClr val="black"/>
                </a:solidFill>
                <a:latin typeface="Times New Roman" panose="02020603050405020304" pitchFamily="18" charset="0"/>
                <a:ea typeface="Calibri"/>
                <a:cs typeface="Times New Roman" panose="02020603050405020304" pitchFamily="18" charset="0"/>
              </a:rPr>
              <a:t> at </a:t>
            </a:r>
            <a:r>
              <a:rPr lang="en-US" sz="1400" b="1" dirty="0">
                <a:solidFill>
                  <a:prstClr val="black"/>
                </a:solidFill>
                <a:latin typeface="Times New Roman" panose="02020603050405020304" pitchFamily="18" charset="0"/>
                <a:ea typeface="Calibri"/>
                <a:cs typeface="Times New Roman" panose="02020603050405020304" pitchFamily="18" charset="0"/>
              </a:rPr>
              <a:t>least </a:t>
            </a:r>
            <a:r>
              <a:rPr lang="en-US" sz="1400" b="1" dirty="0">
                <a:solidFill>
                  <a:srgbClr val="FF0000"/>
                </a:solidFill>
                <a:latin typeface="Times New Roman" panose="02020603050405020304" pitchFamily="18" charset="0"/>
                <a:ea typeface="Calibri"/>
                <a:cs typeface="Times New Roman" panose="02020603050405020304" pitchFamily="18" charset="0"/>
              </a:rPr>
              <a:t>$1.3 billion </a:t>
            </a:r>
            <a:r>
              <a:rPr lang="en-US" sz="1400" dirty="0">
                <a:solidFill>
                  <a:prstClr val="black"/>
                </a:solidFill>
                <a:latin typeface="Times New Roman" panose="02020603050405020304" pitchFamily="18" charset="0"/>
                <a:ea typeface="Calibri"/>
                <a:cs typeface="Times New Roman" panose="02020603050405020304" pitchFamily="18" charset="0"/>
              </a:rPr>
              <a:t>in </a:t>
            </a:r>
            <a:r>
              <a:rPr lang="en-US" sz="1400" b="1" u="sng" dirty="0">
                <a:solidFill>
                  <a:prstClr val="black"/>
                </a:solidFill>
                <a:latin typeface="Times New Roman" panose="02020603050405020304" pitchFamily="18" charset="0"/>
                <a:ea typeface="Calibri"/>
                <a:cs typeface="Times New Roman" panose="02020603050405020304" pitchFamily="18" charset="0"/>
              </a:rPr>
              <a:t>annual</a:t>
            </a:r>
            <a:r>
              <a:rPr lang="en-US" sz="1400" b="1" dirty="0">
                <a:solidFill>
                  <a:prstClr val="black"/>
                </a:solidFill>
                <a:latin typeface="Times New Roman" panose="02020603050405020304" pitchFamily="18" charset="0"/>
                <a:ea typeface="Calibri"/>
                <a:cs typeface="Times New Roman" panose="02020603050405020304" pitchFamily="18" charset="0"/>
              </a:rPr>
              <a:t> economic</a:t>
            </a:r>
            <a:r>
              <a:rPr lang="en-US" sz="1400" dirty="0">
                <a:solidFill>
                  <a:prstClr val="black"/>
                </a:solidFill>
                <a:latin typeface="Times New Roman" panose="02020603050405020304" pitchFamily="18" charset="0"/>
                <a:ea typeface="Calibri"/>
                <a:cs typeface="Times New Roman" panose="02020603050405020304" pitchFamily="18" charset="0"/>
              </a:rPr>
              <a:t> </a:t>
            </a:r>
            <a:r>
              <a:rPr lang="en-US" sz="1400" b="1" dirty="0">
                <a:solidFill>
                  <a:prstClr val="black"/>
                </a:solidFill>
                <a:latin typeface="Times New Roman" panose="02020603050405020304" pitchFamily="18" charset="0"/>
                <a:ea typeface="Calibri"/>
                <a:cs typeface="Times New Roman" panose="02020603050405020304" pitchFamily="18" charset="0"/>
              </a:rPr>
              <a:t>activity</a:t>
            </a:r>
            <a:r>
              <a:rPr lang="en-US" sz="1400" dirty="0">
                <a:solidFill>
                  <a:prstClr val="black"/>
                </a:solidFill>
                <a:latin typeface="Times New Roman" panose="02020603050405020304" pitchFamily="18" charset="0"/>
                <a:ea typeface="Calibri"/>
                <a:cs typeface="Times New Roman" panose="02020603050405020304" pitchFamily="18" charset="0"/>
              </a:rPr>
              <a:t> across the state (Note: Includes Direct and </a:t>
            </a:r>
            <a:r>
              <a:rPr lang="en-US" sz="1400" dirty="0" smtClean="0">
                <a:solidFill>
                  <a:prstClr val="black"/>
                </a:solidFill>
                <a:latin typeface="Times New Roman" panose="02020603050405020304" pitchFamily="18" charset="0"/>
                <a:ea typeface="Calibri"/>
                <a:cs typeface="Times New Roman" panose="02020603050405020304" pitchFamily="18" charset="0"/>
              </a:rPr>
              <a:t>Indirect </a:t>
            </a:r>
            <a:r>
              <a:rPr lang="en-US" sz="1400" dirty="0">
                <a:solidFill>
                  <a:prstClr val="black"/>
                </a:solidFill>
                <a:latin typeface="Times New Roman" panose="02020603050405020304" pitchFamily="18" charset="0"/>
                <a:ea typeface="Calibri"/>
                <a:cs typeface="Times New Roman" panose="02020603050405020304" pitchFamily="18" charset="0"/>
              </a:rPr>
              <a:t>Impacts).</a:t>
            </a:r>
          </a:p>
          <a:p>
            <a:pPr marL="334535" indent="-334535" defTabSz="898914">
              <a:lnSpc>
                <a:spcPct val="115000"/>
              </a:lnSpc>
              <a:spcAft>
                <a:spcPts val="1171"/>
              </a:spcAft>
              <a:buFont typeface="Symbol"/>
              <a:buChar char=""/>
              <a:defRPr/>
            </a:pPr>
            <a:r>
              <a:rPr lang="en-US" sz="1400" dirty="0">
                <a:solidFill>
                  <a:prstClr val="black"/>
                </a:solidFill>
                <a:latin typeface="Times New Roman" panose="02020603050405020304" pitchFamily="18" charset="0"/>
                <a:ea typeface="Calibri"/>
                <a:cs typeface="Times New Roman" panose="02020603050405020304" pitchFamily="18" charset="0"/>
              </a:rPr>
              <a:t>It would also </a:t>
            </a:r>
            <a:r>
              <a:rPr lang="en-US" sz="1400" b="1" dirty="0">
                <a:solidFill>
                  <a:prstClr val="black"/>
                </a:solidFill>
                <a:latin typeface="Times New Roman" panose="02020603050405020304" pitchFamily="18" charset="0"/>
                <a:ea typeface="Calibri"/>
                <a:cs typeface="Times New Roman" panose="02020603050405020304" pitchFamily="18" charset="0"/>
              </a:rPr>
              <a:t>support</a:t>
            </a:r>
            <a:r>
              <a:rPr lang="en-US" sz="1400" dirty="0">
                <a:solidFill>
                  <a:prstClr val="black"/>
                </a:solidFill>
                <a:latin typeface="Times New Roman" panose="02020603050405020304" pitchFamily="18" charset="0"/>
                <a:ea typeface="Calibri"/>
                <a:cs typeface="Times New Roman" panose="02020603050405020304" pitchFamily="18" charset="0"/>
              </a:rPr>
              <a:t> </a:t>
            </a:r>
            <a:r>
              <a:rPr lang="en-US" sz="1400" b="1" dirty="0">
                <a:solidFill>
                  <a:srgbClr val="FF0000"/>
                </a:solidFill>
                <a:latin typeface="Times New Roman" panose="02020603050405020304" pitchFamily="18" charset="0"/>
                <a:ea typeface="Calibri"/>
                <a:cs typeface="Times New Roman" panose="02020603050405020304" pitchFamily="18" charset="0"/>
              </a:rPr>
              <a:t>5,729 jobs </a:t>
            </a:r>
            <a:r>
              <a:rPr lang="en-US" sz="1400" dirty="0">
                <a:solidFill>
                  <a:prstClr val="black"/>
                </a:solidFill>
                <a:latin typeface="Times New Roman" panose="02020603050405020304" pitchFamily="18" charset="0"/>
                <a:ea typeface="Calibri"/>
                <a:cs typeface="Times New Roman" panose="02020603050405020304" pitchFamily="18" charset="0"/>
              </a:rPr>
              <a:t>throughout all sectors of the economy.</a:t>
            </a:r>
          </a:p>
          <a:p>
            <a:pPr marL="334535" indent="-334535" defTabSz="898914">
              <a:lnSpc>
                <a:spcPct val="115000"/>
              </a:lnSpc>
              <a:spcAft>
                <a:spcPts val="1171"/>
              </a:spcAft>
              <a:buFont typeface="Symbol"/>
              <a:buChar char=""/>
              <a:defRPr/>
            </a:pPr>
            <a:r>
              <a:rPr lang="en-US" sz="1400" b="1" dirty="0">
                <a:solidFill>
                  <a:prstClr val="black"/>
                </a:solidFill>
                <a:latin typeface="Times New Roman" panose="02020603050405020304" pitchFamily="18" charset="0"/>
                <a:ea typeface="Calibri"/>
                <a:cs typeface="Times New Roman" panose="02020603050405020304" pitchFamily="18" charset="0"/>
              </a:rPr>
              <a:t>Immediate Economic Benefits of Increasing Investment</a:t>
            </a:r>
          </a:p>
          <a:p>
            <a:pPr marL="724820" lvl="1" indent="-278778" defTabSz="898914">
              <a:lnSpc>
                <a:spcPct val="115000"/>
              </a:lnSpc>
              <a:spcAft>
                <a:spcPts val="1171"/>
              </a:spcAft>
              <a:buFont typeface="Courier New"/>
              <a:buChar char="o"/>
              <a:defRPr/>
            </a:pPr>
            <a:r>
              <a:rPr lang="en-US" sz="1400" b="1" dirty="0">
                <a:solidFill>
                  <a:prstClr val="black"/>
                </a:solidFill>
                <a:latin typeface="Times New Roman" panose="02020603050405020304" pitchFamily="18" charset="0"/>
                <a:ea typeface="Calibri"/>
                <a:cs typeface="Times New Roman" panose="02020603050405020304" pitchFamily="18" charset="0"/>
              </a:rPr>
              <a:t>Sales</a:t>
            </a:r>
            <a:r>
              <a:rPr lang="en-US" sz="1400" dirty="0">
                <a:solidFill>
                  <a:prstClr val="black"/>
                </a:solidFill>
                <a:latin typeface="Times New Roman" panose="02020603050405020304" pitchFamily="18" charset="0"/>
                <a:ea typeface="Calibri"/>
                <a:cs typeface="Times New Roman" panose="02020603050405020304" pitchFamily="18" charset="0"/>
              </a:rPr>
              <a:t> and </a:t>
            </a:r>
            <a:r>
              <a:rPr lang="en-US" sz="1400" b="1" dirty="0">
                <a:solidFill>
                  <a:prstClr val="black"/>
                </a:solidFill>
                <a:latin typeface="Times New Roman" panose="02020603050405020304" pitchFamily="18" charset="0"/>
                <a:ea typeface="Calibri"/>
                <a:cs typeface="Times New Roman" panose="02020603050405020304" pitchFamily="18" charset="0"/>
              </a:rPr>
              <a:t>output</a:t>
            </a:r>
            <a:r>
              <a:rPr lang="en-US" sz="1400" dirty="0">
                <a:solidFill>
                  <a:prstClr val="black"/>
                </a:solidFill>
                <a:latin typeface="Times New Roman" panose="02020603050405020304" pitchFamily="18" charset="0"/>
                <a:ea typeface="Calibri"/>
                <a:cs typeface="Times New Roman" panose="02020603050405020304" pitchFamily="18" charset="0"/>
              </a:rPr>
              <a:t> by </a:t>
            </a:r>
            <a:r>
              <a:rPr lang="en-US" sz="1400" b="1" dirty="0">
                <a:solidFill>
                  <a:prstClr val="black"/>
                </a:solidFill>
                <a:latin typeface="Times New Roman" panose="02020603050405020304" pitchFamily="18" charset="0"/>
                <a:ea typeface="Calibri"/>
                <a:cs typeface="Times New Roman" panose="02020603050405020304" pitchFamily="18" charset="0"/>
              </a:rPr>
              <a:t>businesses</a:t>
            </a:r>
            <a:r>
              <a:rPr lang="en-US" sz="1400" dirty="0">
                <a:solidFill>
                  <a:prstClr val="black"/>
                </a:solidFill>
                <a:latin typeface="Times New Roman" panose="02020603050405020304" pitchFamily="18" charset="0"/>
                <a:ea typeface="Calibri"/>
                <a:cs typeface="Times New Roman" panose="02020603050405020304" pitchFamily="18" charset="0"/>
              </a:rPr>
              <a:t> will </a:t>
            </a:r>
            <a:r>
              <a:rPr lang="en-US" sz="1400" b="1" dirty="0">
                <a:solidFill>
                  <a:prstClr val="black"/>
                </a:solidFill>
                <a:latin typeface="Times New Roman" panose="02020603050405020304" pitchFamily="18" charset="0"/>
                <a:ea typeface="Calibri"/>
                <a:cs typeface="Times New Roman" panose="02020603050405020304" pitchFamily="18" charset="0"/>
              </a:rPr>
              <a:t>increase</a:t>
            </a:r>
            <a:r>
              <a:rPr lang="en-US" sz="1400" dirty="0">
                <a:solidFill>
                  <a:prstClr val="black"/>
                </a:solidFill>
                <a:latin typeface="Times New Roman" panose="02020603050405020304" pitchFamily="18" charset="0"/>
                <a:ea typeface="Calibri"/>
                <a:cs typeface="Times New Roman" panose="02020603050405020304" pitchFamily="18" charset="0"/>
              </a:rPr>
              <a:t> by </a:t>
            </a:r>
            <a:r>
              <a:rPr lang="en-US" sz="1400" b="1" dirty="0">
                <a:solidFill>
                  <a:srgbClr val="FF0000"/>
                </a:solidFill>
                <a:latin typeface="Times New Roman" panose="02020603050405020304" pitchFamily="18" charset="0"/>
                <a:ea typeface="Calibri"/>
                <a:cs typeface="Times New Roman" panose="02020603050405020304" pitchFamily="18" charset="0"/>
              </a:rPr>
              <a:t>$941.6 million </a:t>
            </a:r>
            <a:r>
              <a:rPr lang="en-US" sz="1400" dirty="0">
                <a:solidFill>
                  <a:prstClr val="black"/>
                </a:solidFill>
                <a:latin typeface="Times New Roman" panose="02020603050405020304" pitchFamily="18" charset="0"/>
                <a:ea typeface="Calibri"/>
                <a:cs typeface="Times New Roman" panose="02020603050405020304" pitchFamily="18" charset="0"/>
              </a:rPr>
              <a:t>each year.</a:t>
            </a:r>
          </a:p>
          <a:p>
            <a:pPr marL="724820" lvl="1" indent="-278778" defTabSz="898914">
              <a:lnSpc>
                <a:spcPct val="115000"/>
              </a:lnSpc>
              <a:spcAft>
                <a:spcPts val="1171"/>
              </a:spcAft>
              <a:buFont typeface="Courier New"/>
              <a:buChar char="o"/>
              <a:defRPr/>
            </a:pPr>
            <a:r>
              <a:rPr lang="en-US" sz="1400" dirty="0">
                <a:solidFill>
                  <a:prstClr val="black"/>
                </a:solidFill>
                <a:latin typeface="Times New Roman" panose="02020603050405020304" pitchFamily="18" charset="0"/>
                <a:ea typeface="Calibri"/>
                <a:cs typeface="Times New Roman" panose="02020603050405020304" pitchFamily="18" charset="0"/>
              </a:rPr>
              <a:t>These </a:t>
            </a:r>
            <a:r>
              <a:rPr lang="en-US" sz="1400" b="1" dirty="0">
                <a:solidFill>
                  <a:prstClr val="black"/>
                </a:solidFill>
                <a:latin typeface="Times New Roman" panose="02020603050405020304" pitchFamily="18" charset="0"/>
                <a:ea typeface="Calibri"/>
                <a:cs typeface="Times New Roman" panose="02020603050405020304" pitchFamily="18" charset="0"/>
              </a:rPr>
              <a:t>investments</a:t>
            </a:r>
            <a:r>
              <a:rPr lang="en-US" sz="1400" dirty="0">
                <a:solidFill>
                  <a:prstClr val="black"/>
                </a:solidFill>
                <a:latin typeface="Times New Roman" panose="02020603050405020304" pitchFamily="18" charset="0"/>
                <a:ea typeface="Calibri"/>
                <a:cs typeface="Times New Roman" panose="02020603050405020304" pitchFamily="18" charset="0"/>
              </a:rPr>
              <a:t> will </a:t>
            </a:r>
            <a:r>
              <a:rPr lang="en-US" sz="1400" b="1" dirty="0">
                <a:solidFill>
                  <a:prstClr val="black"/>
                </a:solidFill>
                <a:latin typeface="Times New Roman" panose="02020603050405020304" pitchFamily="18" charset="0"/>
                <a:ea typeface="Calibri"/>
                <a:cs typeface="Times New Roman" panose="02020603050405020304" pitchFamily="18" charset="0"/>
              </a:rPr>
              <a:t>contribute</a:t>
            </a:r>
            <a:r>
              <a:rPr lang="en-US" sz="1400" dirty="0">
                <a:solidFill>
                  <a:prstClr val="black"/>
                </a:solidFill>
                <a:latin typeface="Times New Roman" panose="02020603050405020304" pitchFamily="18" charset="0"/>
                <a:ea typeface="Calibri"/>
                <a:cs typeface="Times New Roman" panose="02020603050405020304" pitchFamily="18" charset="0"/>
              </a:rPr>
              <a:t> </a:t>
            </a:r>
            <a:r>
              <a:rPr lang="en-US" sz="1400" b="1" dirty="0">
                <a:solidFill>
                  <a:srgbClr val="FF0000"/>
                </a:solidFill>
                <a:latin typeface="Times New Roman" panose="02020603050405020304" pitchFamily="18" charset="0"/>
                <a:ea typeface="Calibri"/>
                <a:cs typeface="Times New Roman" panose="02020603050405020304" pitchFamily="18" charset="0"/>
              </a:rPr>
              <a:t>$482.1 million </a:t>
            </a:r>
            <a:r>
              <a:rPr lang="en-US" sz="1400" dirty="0">
                <a:solidFill>
                  <a:prstClr val="black"/>
                </a:solidFill>
                <a:latin typeface="Times New Roman" panose="02020603050405020304" pitchFamily="18" charset="0"/>
                <a:ea typeface="Calibri"/>
                <a:cs typeface="Times New Roman" panose="02020603050405020304" pitchFamily="18" charset="0"/>
              </a:rPr>
              <a:t>to the </a:t>
            </a:r>
            <a:r>
              <a:rPr lang="en-US" sz="1400" b="1" dirty="0">
                <a:solidFill>
                  <a:prstClr val="black"/>
                </a:solidFill>
                <a:latin typeface="Times New Roman" panose="02020603050405020304" pitchFamily="18" charset="0"/>
                <a:ea typeface="Calibri"/>
                <a:cs typeface="Times New Roman" panose="02020603050405020304" pitchFamily="18" charset="0"/>
              </a:rPr>
              <a:t>state gross domestic product</a:t>
            </a:r>
            <a:r>
              <a:rPr lang="en-US" sz="1400" dirty="0">
                <a:solidFill>
                  <a:prstClr val="black"/>
                </a:solidFill>
                <a:latin typeface="Times New Roman" panose="02020603050405020304" pitchFamily="18" charset="0"/>
                <a:ea typeface="Calibri"/>
                <a:cs typeface="Times New Roman" panose="02020603050405020304" pitchFamily="18" charset="0"/>
              </a:rPr>
              <a:t>.</a:t>
            </a:r>
          </a:p>
          <a:p>
            <a:pPr marL="724820" lvl="1" indent="-278778" defTabSz="898914">
              <a:lnSpc>
                <a:spcPct val="115000"/>
              </a:lnSpc>
              <a:spcAft>
                <a:spcPts val="1171"/>
              </a:spcAft>
              <a:buFont typeface="Courier New"/>
              <a:buChar char="o"/>
              <a:defRPr/>
            </a:pPr>
            <a:r>
              <a:rPr lang="en-US" sz="1400" b="1" dirty="0">
                <a:solidFill>
                  <a:prstClr val="black"/>
                </a:solidFill>
                <a:latin typeface="Times New Roman" panose="02020603050405020304" pitchFamily="18" charset="0"/>
                <a:ea typeface="Calibri"/>
                <a:cs typeface="Times New Roman" panose="02020603050405020304" pitchFamily="18" charset="0"/>
              </a:rPr>
              <a:t>State</a:t>
            </a:r>
            <a:r>
              <a:rPr lang="en-US" sz="1400" dirty="0">
                <a:solidFill>
                  <a:prstClr val="black"/>
                </a:solidFill>
                <a:latin typeface="Times New Roman" panose="02020603050405020304" pitchFamily="18" charset="0"/>
                <a:ea typeface="Calibri"/>
                <a:cs typeface="Times New Roman" panose="02020603050405020304" pitchFamily="18" charset="0"/>
              </a:rPr>
              <a:t> and </a:t>
            </a:r>
            <a:r>
              <a:rPr lang="en-US" sz="1400" b="1" dirty="0">
                <a:solidFill>
                  <a:prstClr val="black"/>
                </a:solidFill>
                <a:latin typeface="Times New Roman" panose="02020603050405020304" pitchFamily="18" charset="0"/>
                <a:ea typeface="Calibri"/>
                <a:cs typeface="Times New Roman" panose="02020603050405020304" pitchFamily="18" charset="0"/>
              </a:rPr>
              <a:t>local tax revenues </a:t>
            </a:r>
            <a:r>
              <a:rPr lang="en-US" sz="1400" dirty="0">
                <a:solidFill>
                  <a:prstClr val="black"/>
                </a:solidFill>
                <a:latin typeface="Times New Roman" panose="02020603050405020304" pitchFamily="18" charset="0"/>
                <a:ea typeface="Calibri"/>
                <a:cs typeface="Times New Roman" panose="02020603050405020304" pitchFamily="18" charset="0"/>
              </a:rPr>
              <a:t>will </a:t>
            </a:r>
            <a:r>
              <a:rPr lang="en-US" sz="1400" b="1" dirty="0">
                <a:solidFill>
                  <a:prstClr val="black"/>
                </a:solidFill>
                <a:latin typeface="Times New Roman" panose="02020603050405020304" pitchFamily="18" charset="0"/>
                <a:ea typeface="Calibri"/>
                <a:cs typeface="Times New Roman" panose="02020603050405020304" pitchFamily="18" charset="0"/>
              </a:rPr>
              <a:t>grow</a:t>
            </a:r>
            <a:r>
              <a:rPr lang="en-US" sz="1400" dirty="0">
                <a:solidFill>
                  <a:prstClr val="black"/>
                </a:solidFill>
                <a:latin typeface="Times New Roman" panose="02020603050405020304" pitchFamily="18" charset="0"/>
                <a:ea typeface="Calibri"/>
                <a:cs typeface="Times New Roman" panose="02020603050405020304" pitchFamily="18" charset="0"/>
              </a:rPr>
              <a:t> by </a:t>
            </a:r>
            <a:r>
              <a:rPr lang="en-US" sz="1400" b="1" dirty="0">
                <a:solidFill>
                  <a:srgbClr val="FF0000"/>
                </a:solidFill>
                <a:latin typeface="Times New Roman" panose="02020603050405020304" pitchFamily="18" charset="0"/>
                <a:ea typeface="Calibri"/>
                <a:cs typeface="Times New Roman" panose="02020603050405020304" pitchFamily="18" charset="0"/>
              </a:rPr>
              <a:t>$56.7 million</a:t>
            </a:r>
            <a:r>
              <a:rPr lang="en-US" sz="1400" dirty="0">
                <a:solidFill>
                  <a:prstClr val="black"/>
                </a:solidFill>
                <a:latin typeface="Times New Roman" panose="02020603050405020304" pitchFamily="18" charset="0"/>
                <a:ea typeface="Calibri"/>
                <a:cs typeface="Times New Roman" panose="02020603050405020304" pitchFamily="18" charset="0"/>
              </a:rPr>
              <a:t>.</a:t>
            </a:r>
          </a:p>
          <a:p>
            <a:pPr marL="724820" lvl="1" indent="-278778" defTabSz="898914">
              <a:lnSpc>
                <a:spcPct val="115000"/>
              </a:lnSpc>
              <a:spcAft>
                <a:spcPts val="1171"/>
              </a:spcAft>
              <a:buFont typeface="Courier New"/>
              <a:buChar char="o"/>
              <a:defRPr/>
            </a:pPr>
            <a:r>
              <a:rPr lang="en-US" sz="1400" b="1" dirty="0">
                <a:solidFill>
                  <a:srgbClr val="FF0000"/>
                </a:solidFill>
                <a:latin typeface="Times New Roman" panose="02020603050405020304" pitchFamily="18" charset="0"/>
                <a:ea typeface="Calibri"/>
                <a:cs typeface="Times New Roman" panose="02020603050405020304" pitchFamily="18" charset="0"/>
              </a:rPr>
              <a:t>51%</a:t>
            </a:r>
            <a:r>
              <a:rPr lang="en-US" sz="1400" dirty="0">
                <a:solidFill>
                  <a:prstClr val="black"/>
                </a:solidFill>
                <a:latin typeface="Times New Roman" panose="02020603050405020304" pitchFamily="18" charset="0"/>
                <a:ea typeface="Calibri"/>
                <a:cs typeface="Times New Roman" panose="02020603050405020304" pitchFamily="18" charset="0"/>
              </a:rPr>
              <a:t> of the </a:t>
            </a:r>
            <a:r>
              <a:rPr lang="en-US" sz="1400" b="1" dirty="0">
                <a:solidFill>
                  <a:srgbClr val="FF0000"/>
                </a:solidFill>
                <a:latin typeface="Times New Roman" panose="02020603050405020304" pitchFamily="18" charset="0"/>
                <a:ea typeface="Calibri"/>
                <a:cs typeface="Times New Roman" panose="02020603050405020304" pitchFamily="18" charset="0"/>
              </a:rPr>
              <a:t>5,729 jobs </a:t>
            </a:r>
            <a:r>
              <a:rPr lang="en-US" sz="1400" dirty="0">
                <a:solidFill>
                  <a:prstClr val="black"/>
                </a:solidFill>
                <a:latin typeface="Times New Roman" panose="02020603050405020304" pitchFamily="18" charset="0"/>
                <a:ea typeface="Calibri"/>
                <a:cs typeface="Times New Roman" panose="02020603050405020304" pitchFamily="18" charset="0"/>
              </a:rPr>
              <a:t>supported or created would be </a:t>
            </a:r>
            <a:r>
              <a:rPr lang="en-US" sz="1400" b="1" dirty="0">
                <a:solidFill>
                  <a:prstClr val="black"/>
                </a:solidFill>
                <a:latin typeface="Times New Roman" panose="02020603050405020304" pitchFamily="18" charset="0"/>
                <a:ea typeface="Calibri"/>
                <a:cs typeface="Times New Roman" panose="02020603050405020304" pitchFamily="18" charset="0"/>
              </a:rPr>
              <a:t>outside</a:t>
            </a:r>
            <a:r>
              <a:rPr lang="en-US" sz="1400" dirty="0">
                <a:solidFill>
                  <a:prstClr val="black"/>
                </a:solidFill>
                <a:latin typeface="Times New Roman" panose="02020603050405020304" pitchFamily="18" charset="0"/>
                <a:ea typeface="Calibri"/>
                <a:cs typeface="Times New Roman" panose="02020603050405020304" pitchFamily="18" charset="0"/>
              </a:rPr>
              <a:t> of the </a:t>
            </a:r>
            <a:r>
              <a:rPr lang="en-US" sz="1400" b="1" dirty="0">
                <a:solidFill>
                  <a:prstClr val="black"/>
                </a:solidFill>
                <a:latin typeface="Times New Roman" panose="02020603050405020304" pitchFamily="18" charset="0"/>
                <a:ea typeface="Calibri"/>
                <a:cs typeface="Times New Roman" panose="02020603050405020304" pitchFamily="18" charset="0"/>
              </a:rPr>
              <a:t>construction industry</a:t>
            </a:r>
            <a:r>
              <a:rPr lang="en-US" sz="1400" dirty="0">
                <a:solidFill>
                  <a:prstClr val="black"/>
                </a:solidFill>
                <a:latin typeface="Times New Roman" panose="02020603050405020304" pitchFamily="18" charset="0"/>
                <a:ea typeface="Calibri"/>
                <a:cs typeface="Times New Roman" panose="02020603050405020304" pitchFamily="18" charset="0"/>
              </a:rPr>
              <a:t>.</a:t>
            </a:r>
          </a:p>
          <a:p>
            <a:pPr marL="724820" lvl="1" indent="-278778" defTabSz="898914">
              <a:lnSpc>
                <a:spcPct val="115000"/>
              </a:lnSpc>
              <a:buFont typeface="Courier New"/>
              <a:buChar char="o"/>
              <a:defRPr/>
            </a:pPr>
            <a:r>
              <a:rPr lang="en-US" sz="1400" dirty="0">
                <a:solidFill>
                  <a:prstClr val="black"/>
                </a:solidFill>
                <a:latin typeface="Times New Roman" panose="02020603050405020304" pitchFamily="18" charset="0"/>
                <a:ea typeface="Calibri"/>
                <a:cs typeface="Times New Roman" panose="02020603050405020304" pitchFamily="18" charset="0"/>
              </a:rPr>
              <a:t>Those </a:t>
            </a:r>
            <a:r>
              <a:rPr lang="en-US" sz="1400" b="1" dirty="0">
                <a:solidFill>
                  <a:prstClr val="black"/>
                </a:solidFill>
                <a:latin typeface="Times New Roman" panose="02020603050405020304" pitchFamily="18" charset="0"/>
                <a:ea typeface="Calibri"/>
                <a:cs typeface="Times New Roman" panose="02020603050405020304" pitchFamily="18" charset="0"/>
              </a:rPr>
              <a:t>workers</a:t>
            </a:r>
            <a:r>
              <a:rPr lang="en-US" sz="1400" dirty="0">
                <a:solidFill>
                  <a:prstClr val="black"/>
                </a:solidFill>
                <a:latin typeface="Times New Roman" panose="02020603050405020304" pitchFamily="18" charset="0"/>
                <a:ea typeface="Calibri"/>
                <a:cs typeface="Times New Roman" panose="02020603050405020304" pitchFamily="18" charset="0"/>
              </a:rPr>
              <a:t> will </a:t>
            </a:r>
            <a:r>
              <a:rPr lang="en-US" sz="1400" b="1" dirty="0">
                <a:solidFill>
                  <a:prstClr val="black"/>
                </a:solidFill>
                <a:latin typeface="Times New Roman" panose="02020603050405020304" pitchFamily="18" charset="0"/>
                <a:ea typeface="Calibri"/>
                <a:cs typeface="Times New Roman" panose="02020603050405020304" pitchFamily="18" charset="0"/>
              </a:rPr>
              <a:t>earn</a:t>
            </a:r>
            <a:r>
              <a:rPr lang="en-US" sz="1400" dirty="0">
                <a:solidFill>
                  <a:prstClr val="black"/>
                </a:solidFill>
                <a:latin typeface="Times New Roman" panose="02020603050405020304" pitchFamily="18" charset="0"/>
                <a:ea typeface="Calibri"/>
                <a:cs typeface="Times New Roman" panose="02020603050405020304" pitchFamily="18" charset="0"/>
              </a:rPr>
              <a:t> an average of </a:t>
            </a:r>
            <a:r>
              <a:rPr lang="en-US" sz="1400" b="1" dirty="0">
                <a:solidFill>
                  <a:srgbClr val="FF0000"/>
                </a:solidFill>
                <a:latin typeface="Times New Roman" panose="02020603050405020304" pitchFamily="18" charset="0"/>
                <a:ea typeface="Calibri"/>
                <a:cs typeface="Times New Roman" panose="02020603050405020304" pitchFamily="18" charset="0"/>
              </a:rPr>
              <a:t>$253.0 million </a:t>
            </a:r>
            <a:r>
              <a:rPr lang="en-US" sz="1400" b="1" dirty="0">
                <a:solidFill>
                  <a:prstClr val="black"/>
                </a:solidFill>
                <a:latin typeface="Times New Roman" panose="02020603050405020304" pitchFamily="18" charset="0"/>
                <a:ea typeface="Calibri"/>
                <a:cs typeface="Times New Roman" panose="02020603050405020304" pitchFamily="18" charset="0"/>
              </a:rPr>
              <a:t>per year.</a:t>
            </a:r>
          </a:p>
          <a:p>
            <a:pPr marL="446044" lvl="1" defTabSz="898914">
              <a:lnSpc>
                <a:spcPct val="115000"/>
              </a:lnSpc>
              <a:defRPr/>
            </a:pPr>
            <a:endParaRPr lang="en-US" sz="1400" dirty="0">
              <a:solidFill>
                <a:prstClr val="black"/>
              </a:solidFill>
              <a:latin typeface="Times New Roman" panose="02020603050405020304" pitchFamily="18" charset="0"/>
              <a:ea typeface="Calibri"/>
              <a:cs typeface="Times New Roman" panose="02020603050405020304" pitchFamily="18" charset="0"/>
            </a:endParaRPr>
          </a:p>
          <a:p>
            <a:pPr marL="446044" lvl="1" defTabSz="898914">
              <a:lnSpc>
                <a:spcPct val="115000"/>
              </a:lnSpc>
              <a:defRPr/>
            </a:pPr>
            <a:endParaRPr lang="en-US" sz="1400" dirty="0">
              <a:solidFill>
                <a:prstClr val="black"/>
              </a:solidFill>
              <a:latin typeface="Times New Roman" panose="02020603050405020304" pitchFamily="18" charset="0"/>
              <a:ea typeface="Calibri"/>
              <a:cs typeface="Times New Roman" panose="02020603050405020304" pitchFamily="18" charset="0"/>
            </a:endParaRPr>
          </a:p>
          <a:p>
            <a:pPr marL="446044" lvl="1" defTabSz="898914">
              <a:lnSpc>
                <a:spcPct val="115000"/>
              </a:lnSpc>
              <a:defRPr/>
            </a:pPr>
            <a:endParaRPr lang="en-US" sz="1400" dirty="0">
              <a:solidFill>
                <a:prstClr val="black"/>
              </a:solidFill>
              <a:latin typeface="Times New Roman" panose="02020603050405020304" pitchFamily="18" charset="0"/>
              <a:ea typeface="Calibri"/>
              <a:cs typeface="Times New Roman" panose="02020603050405020304" pitchFamily="18" charset="0"/>
            </a:endParaRPr>
          </a:p>
          <a:p>
            <a:pPr marL="446044" lvl="1" defTabSz="898914">
              <a:lnSpc>
                <a:spcPct val="115000"/>
              </a:lnSpc>
              <a:defRPr/>
            </a:pPr>
            <a:endParaRPr lang="en-US" sz="1400" dirty="0">
              <a:solidFill>
                <a:prstClr val="black"/>
              </a:solidFill>
              <a:latin typeface="Times New Roman" panose="02020603050405020304" pitchFamily="18" charset="0"/>
              <a:ea typeface="Calibri"/>
              <a:cs typeface="Times New Roman" panose="02020603050405020304" pitchFamily="18" charset="0"/>
            </a:endParaRPr>
          </a:p>
        </p:txBody>
      </p:sp>
      <p:sp>
        <p:nvSpPr>
          <p:cNvPr id="6" name="Header Placeholder 5"/>
          <p:cNvSpPr>
            <a:spLocks noGrp="1"/>
          </p:cNvSpPr>
          <p:nvPr>
            <p:ph type="hdr" sz="quarter" idx="12"/>
          </p:nvPr>
        </p:nvSpPr>
        <p:spPr/>
        <p:txBody>
          <a:bodyPr/>
          <a:lstStyle/>
          <a:p>
            <a:r>
              <a:rPr lang="en-US" smtClean="0"/>
              <a:t>108</a:t>
            </a:r>
            <a:r>
              <a:rPr lang="en-US" baseline="30000" smtClean="0"/>
              <a:t>th</a:t>
            </a:r>
            <a:r>
              <a:rPr lang="en-US" smtClean="0"/>
              <a:t> TRC Meeting</a:t>
            </a:r>
            <a:endParaRPr lang="en-US" dirty="0"/>
          </a:p>
        </p:txBody>
      </p:sp>
    </p:spTree>
    <p:extLst>
      <p:ext uri="{BB962C8B-B14F-4D97-AF65-F5344CB8AC3E}">
        <p14:creationId xmlns:p14="http://schemas.microsoft.com/office/powerpoint/2010/main" val="4336964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3675" y="150813"/>
            <a:ext cx="3773488" cy="2830512"/>
          </a:xfrm>
        </p:spPr>
      </p:sp>
      <p:sp>
        <p:nvSpPr>
          <p:cNvPr id="3" name="Notes Placeholder 2"/>
          <p:cNvSpPr>
            <a:spLocks noGrp="1"/>
          </p:cNvSpPr>
          <p:nvPr>
            <p:ph type="body" idx="1"/>
          </p:nvPr>
        </p:nvSpPr>
        <p:spPr>
          <a:xfrm>
            <a:off x="236543" y="2899413"/>
            <a:ext cx="6553200" cy="6276172"/>
          </a:xfrm>
        </p:spPr>
        <p:txBody>
          <a:bodyPr/>
          <a:lstStyle/>
          <a:p>
            <a:pPr marL="342046" indent="-342046">
              <a:lnSpc>
                <a:spcPct val="115000"/>
              </a:lnSpc>
              <a:spcAft>
                <a:spcPts val="1197"/>
              </a:spcAft>
              <a:buFont typeface="Symbol"/>
              <a:buChar char=""/>
            </a:pPr>
            <a:r>
              <a:rPr lang="en-US" sz="1600" dirty="0">
                <a:latin typeface="Times New Roman" panose="02020603050405020304" pitchFamily="18" charset="0"/>
                <a:ea typeface="Calibri"/>
                <a:cs typeface="Times New Roman" panose="02020603050405020304" pitchFamily="18" charset="0"/>
              </a:rPr>
              <a:t>There’s no question that the revenue is desperately needed to take care of our existing highway system. </a:t>
            </a:r>
          </a:p>
          <a:p>
            <a:pPr marL="342046" indent="-342046">
              <a:lnSpc>
                <a:spcPct val="115000"/>
              </a:lnSpc>
              <a:spcAft>
                <a:spcPts val="1197"/>
              </a:spcAft>
              <a:buFont typeface="Symbol"/>
              <a:buChar char=""/>
            </a:pPr>
            <a:r>
              <a:rPr lang="en-US" sz="1600" dirty="0">
                <a:latin typeface="Times New Roman" panose="02020603050405020304" pitchFamily="18" charset="0"/>
                <a:ea typeface="Calibri"/>
                <a:cs typeface="Times New Roman" panose="02020603050405020304" pitchFamily="18" charset="0"/>
              </a:rPr>
              <a:t>We need a long-term, sustainable revenue source to take care of and upgrade what we already have, and making this tax permanent would be a perfect fit. </a:t>
            </a:r>
          </a:p>
          <a:p>
            <a:pPr marL="342046" indent="-342046">
              <a:lnSpc>
                <a:spcPct val="115000"/>
              </a:lnSpc>
              <a:spcAft>
                <a:spcPts val="1197"/>
              </a:spcAft>
              <a:buFont typeface="Symbol"/>
              <a:buChar char=""/>
            </a:pPr>
            <a:r>
              <a:rPr lang="en-US" sz="1600" dirty="0">
                <a:latin typeface="Times New Roman" panose="02020603050405020304" pitchFamily="18" charset="0"/>
                <a:ea typeface="Calibri"/>
                <a:cs typeface="Times New Roman" panose="02020603050405020304" pitchFamily="18" charset="0"/>
              </a:rPr>
              <a:t>I’m going to predict </a:t>
            </a:r>
            <a:r>
              <a:rPr lang="en-US" sz="1600" dirty="0" smtClean="0">
                <a:latin typeface="Times New Roman" panose="02020603050405020304" pitchFamily="18" charset="0"/>
                <a:ea typeface="Calibri"/>
                <a:cs typeface="Times New Roman" panose="02020603050405020304" pitchFamily="18" charset="0"/>
              </a:rPr>
              <a:t>that mayors </a:t>
            </a:r>
            <a:r>
              <a:rPr lang="en-US" sz="1600" dirty="0">
                <a:latin typeface="Times New Roman" panose="02020603050405020304" pitchFamily="18" charset="0"/>
                <a:ea typeface="Calibri"/>
                <a:cs typeface="Times New Roman" panose="02020603050405020304" pitchFamily="18" charset="0"/>
              </a:rPr>
              <a:t>and county judges will be very vocal as the vote for the Constitutional Amendment approaches. </a:t>
            </a:r>
          </a:p>
          <a:p>
            <a:pPr marL="342046" indent="-342046">
              <a:lnSpc>
                <a:spcPct val="115000"/>
              </a:lnSpc>
              <a:spcAft>
                <a:spcPts val="1197"/>
              </a:spcAft>
              <a:buFont typeface="Symbol"/>
              <a:buChar char=""/>
            </a:pPr>
            <a:r>
              <a:rPr lang="en-US" sz="1600" dirty="0">
                <a:latin typeface="Times New Roman" panose="02020603050405020304" pitchFamily="18" charset="0"/>
                <a:ea typeface="Calibri"/>
                <a:cs typeface="Times New Roman" panose="02020603050405020304" pitchFamily="18" charset="0"/>
              </a:rPr>
              <a:t>I mentioned earlier that if the proposed Constitutional Amendment passes, it would continue to send about $86 million annually to the cities and counties. </a:t>
            </a:r>
          </a:p>
          <a:p>
            <a:pPr marL="342046" indent="-342046">
              <a:lnSpc>
                <a:spcPct val="115000"/>
              </a:lnSpc>
              <a:spcAft>
                <a:spcPts val="1197"/>
              </a:spcAft>
              <a:buFont typeface="Symbol"/>
              <a:buChar char=""/>
            </a:pPr>
            <a:r>
              <a:rPr lang="en-US" sz="1600" dirty="0">
                <a:latin typeface="Times New Roman" panose="02020603050405020304" pitchFamily="18" charset="0"/>
                <a:ea typeface="Calibri"/>
                <a:cs typeface="Times New Roman" panose="02020603050405020304" pitchFamily="18" charset="0"/>
              </a:rPr>
              <a:t>But if the proposed Constitutional Amendment fails at the polls, every city and county in the state will lose that revenue for their road departments for county roads and city streets. </a:t>
            </a:r>
          </a:p>
          <a:p>
            <a:pPr marL="342046" indent="-342046">
              <a:lnSpc>
                <a:spcPct val="115000"/>
              </a:lnSpc>
              <a:spcAft>
                <a:spcPts val="1197"/>
              </a:spcAft>
              <a:buFont typeface="Symbol"/>
              <a:buChar char=""/>
            </a:pPr>
            <a:r>
              <a:rPr lang="en-US" sz="1600" dirty="0">
                <a:latin typeface="Times New Roman" panose="02020603050405020304" pitchFamily="18" charset="0"/>
                <a:ea typeface="Calibri"/>
                <a:cs typeface="Times New Roman" panose="02020603050405020304" pitchFamily="18" charset="0"/>
              </a:rPr>
              <a:t>As you can see on the screen, cities and counties combined will lose </a:t>
            </a:r>
            <a:r>
              <a:rPr lang="en-US" sz="1600" dirty="0" smtClean="0">
                <a:latin typeface="Times New Roman" panose="02020603050405020304" pitchFamily="18" charset="0"/>
                <a:ea typeface="Calibri"/>
                <a:cs typeface="Times New Roman" panose="02020603050405020304" pitchFamily="18" charset="0"/>
              </a:rPr>
              <a:t>about </a:t>
            </a:r>
            <a:r>
              <a:rPr lang="en-US" sz="1600" dirty="0">
                <a:latin typeface="Times New Roman" panose="02020603050405020304" pitchFamily="18" charset="0"/>
                <a:ea typeface="Calibri"/>
                <a:cs typeface="Times New Roman" panose="02020603050405020304" pitchFamily="18" charset="0"/>
              </a:rPr>
              <a:t>$866 million if the constitutional amendment fails. That’s almost a </a:t>
            </a:r>
            <a:r>
              <a:rPr lang="en-US" sz="1600" b="1" dirty="0">
                <a:latin typeface="Times New Roman" panose="02020603050405020304" pitchFamily="18" charset="0"/>
                <a:ea typeface="Calibri"/>
                <a:cs typeface="Times New Roman" panose="02020603050405020304" pitchFamily="18" charset="0"/>
              </a:rPr>
              <a:t>30% decrease </a:t>
            </a:r>
            <a:r>
              <a:rPr lang="en-US" sz="1600" dirty="0">
                <a:latin typeface="Times New Roman" panose="02020603050405020304" pitchFamily="18" charset="0"/>
                <a:ea typeface="Calibri"/>
                <a:cs typeface="Times New Roman" panose="02020603050405020304" pitchFamily="18" charset="0"/>
              </a:rPr>
              <a:t>in their annual road and street budgets. </a:t>
            </a:r>
          </a:p>
          <a:p>
            <a:pPr marL="342046" indent="-342046">
              <a:lnSpc>
                <a:spcPct val="115000"/>
              </a:lnSpc>
              <a:spcAft>
                <a:spcPts val="1197"/>
              </a:spcAft>
              <a:buFont typeface="Symbol"/>
              <a:buChar char=""/>
            </a:pPr>
            <a:r>
              <a:rPr lang="en-US" sz="1600" dirty="0">
                <a:latin typeface="Times New Roman" panose="02020603050405020304" pitchFamily="18" charset="0"/>
                <a:ea typeface="Calibri"/>
                <a:cs typeface="Times New Roman" panose="02020603050405020304" pitchFamily="18" charset="0"/>
              </a:rPr>
              <a:t>That would be devastating for them.</a:t>
            </a:r>
          </a:p>
          <a:p>
            <a:pPr>
              <a:spcAft>
                <a:spcPts val="1209"/>
              </a:spcAft>
            </a:pPr>
            <a:endParaRPr lang="en-US" sz="14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a:xfrm>
            <a:off x="3816777" y="8686802"/>
            <a:ext cx="3037840" cy="464820"/>
          </a:xfrm>
        </p:spPr>
        <p:txBody>
          <a:bodyPr/>
          <a:lstStyle/>
          <a:p>
            <a:pPr defTabSz="912122">
              <a:defRPr/>
            </a:pPr>
            <a:fld id="{22005057-84EB-41BD-9199-B796C25FF149}" type="slidenum">
              <a:rPr lang="en-US">
                <a:solidFill>
                  <a:prstClr val="black"/>
                </a:solidFill>
                <a:latin typeface="Calibri"/>
              </a:rPr>
              <a:pPr defTabSz="912122">
                <a:defRPr/>
              </a:pPr>
              <a:t>31</a:t>
            </a:fld>
            <a:endParaRPr lang="en-US" dirty="0">
              <a:solidFill>
                <a:prstClr val="black"/>
              </a:solidFill>
              <a:latin typeface="Calibri"/>
            </a:endParaRPr>
          </a:p>
        </p:txBody>
      </p:sp>
      <p:sp>
        <p:nvSpPr>
          <p:cNvPr id="6" name="Date Placeholder 5"/>
          <p:cNvSpPr>
            <a:spLocks noGrp="1"/>
          </p:cNvSpPr>
          <p:nvPr>
            <p:ph type="dt" idx="11"/>
          </p:nvPr>
        </p:nvSpPr>
        <p:spPr/>
        <p:txBody>
          <a:bodyPr/>
          <a:lstStyle/>
          <a:p>
            <a:pPr defTabSz="912122">
              <a:defRPr/>
            </a:pPr>
            <a:fld id="{5BCBD67B-AF52-4A75-8670-D87382CB7566}" type="datetime8">
              <a:rPr lang="en-US" smtClean="0">
                <a:solidFill>
                  <a:prstClr val="black"/>
                </a:solidFill>
                <a:latin typeface="Calibri"/>
              </a:rPr>
              <a:t>8/13/2019 10:00 AM</a:t>
            </a:fld>
            <a:endParaRPr lang="en-US">
              <a:solidFill>
                <a:prstClr val="black"/>
              </a:solidFill>
              <a:latin typeface="Calibri"/>
            </a:endParaRPr>
          </a:p>
        </p:txBody>
      </p:sp>
      <p:sp>
        <p:nvSpPr>
          <p:cNvPr id="5" name="Header Placeholder 4"/>
          <p:cNvSpPr>
            <a:spLocks noGrp="1"/>
          </p:cNvSpPr>
          <p:nvPr>
            <p:ph type="hdr" sz="quarter" idx="12"/>
          </p:nvPr>
        </p:nvSpPr>
        <p:spPr/>
        <p:txBody>
          <a:bodyPr/>
          <a:lstStyle/>
          <a:p>
            <a:r>
              <a:rPr lang="en-US" smtClean="0"/>
              <a:t>108</a:t>
            </a:r>
            <a:r>
              <a:rPr lang="en-US" baseline="30000" smtClean="0"/>
              <a:t>th</a:t>
            </a:r>
            <a:r>
              <a:rPr lang="en-US" smtClean="0"/>
              <a:t> TRC Meeting</a:t>
            </a:r>
            <a:endParaRPr lang="en-US" dirty="0"/>
          </a:p>
        </p:txBody>
      </p:sp>
    </p:spTree>
    <p:extLst>
      <p:ext uri="{BB962C8B-B14F-4D97-AF65-F5344CB8AC3E}">
        <p14:creationId xmlns:p14="http://schemas.microsoft.com/office/powerpoint/2010/main" val="19919893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Times New Roman" panose="02020603050405020304" pitchFamily="18" charset="0"/>
                <a:cs typeface="Times New Roman" panose="02020603050405020304" pitchFamily="18" charset="0"/>
              </a:rPr>
              <a:t>So, there is a lot at stake for the future of not only our roads but our quality of life.</a:t>
            </a:r>
          </a:p>
          <a:p>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The final 2/3rds of the Governor’s Highway Package will be funded by the extension of the tax.</a:t>
            </a:r>
          </a:p>
          <a:p>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It is imperative that </a:t>
            </a:r>
            <a:r>
              <a:rPr lang="en-US" sz="1800" dirty="0" smtClean="0">
                <a:latin typeface="Times New Roman" panose="02020603050405020304" pitchFamily="18" charset="0"/>
                <a:cs typeface="Times New Roman" panose="02020603050405020304" pitchFamily="18" charset="0"/>
              </a:rPr>
              <a:t>all of us do everything we can to educate </a:t>
            </a:r>
            <a:r>
              <a:rPr lang="en-US" sz="1800" dirty="0">
                <a:latin typeface="Times New Roman" panose="02020603050405020304" pitchFamily="18" charset="0"/>
                <a:cs typeface="Times New Roman" panose="02020603050405020304" pitchFamily="18" charset="0"/>
              </a:rPr>
              <a:t>voters on the benefits of extending the ½ cent sales tax.</a:t>
            </a:r>
          </a:p>
          <a:p>
            <a:endParaRPr lang="en-US" sz="1800" dirty="0">
              <a:latin typeface="Times New Roman" panose="02020603050405020304" pitchFamily="18" charset="0"/>
              <a:cs typeface="Times New Roman" panose="02020603050405020304" pitchFamily="18" charset="0"/>
            </a:endParaRPr>
          </a:p>
          <a:p>
            <a:endParaRPr lang="en-US" sz="1800" dirty="0">
              <a:latin typeface="Times New Roman" panose="02020603050405020304" pitchFamily="18" charset="0"/>
              <a:cs typeface="Times New Roman" panose="02020603050405020304" pitchFamily="18" charset="0"/>
            </a:endParaRPr>
          </a:p>
          <a:p>
            <a:endParaRPr lang="en-US" sz="18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9966884-AABC-41F4-B38D-4902BC37F5A5}" type="slidenum">
              <a:rPr lang="en-US" smtClean="0">
                <a:solidFill>
                  <a:prstClr val="black"/>
                </a:solidFill>
              </a:rPr>
              <a:pPr/>
              <a:t>32</a:t>
            </a:fld>
            <a:endParaRPr lang="en-US">
              <a:solidFill>
                <a:prstClr val="black"/>
              </a:solidFill>
            </a:endParaRPr>
          </a:p>
        </p:txBody>
      </p:sp>
      <p:sp>
        <p:nvSpPr>
          <p:cNvPr id="5" name="Date Placeholder 4"/>
          <p:cNvSpPr>
            <a:spLocks noGrp="1"/>
          </p:cNvSpPr>
          <p:nvPr>
            <p:ph type="dt" idx="11"/>
          </p:nvPr>
        </p:nvSpPr>
        <p:spPr/>
        <p:txBody>
          <a:bodyPr/>
          <a:lstStyle/>
          <a:p>
            <a:fld id="{3F0FDF1B-B75A-418A-8179-887CAE54D241}" type="datetime8">
              <a:rPr lang="en-US" smtClean="0"/>
              <a:t>8/13/2019 10:00 AM</a:t>
            </a:fld>
            <a:endParaRPr lang="en-US"/>
          </a:p>
        </p:txBody>
      </p:sp>
      <p:sp>
        <p:nvSpPr>
          <p:cNvPr id="6" name="Header Placeholder 5"/>
          <p:cNvSpPr>
            <a:spLocks noGrp="1"/>
          </p:cNvSpPr>
          <p:nvPr>
            <p:ph type="hdr" sz="quarter" idx="12"/>
          </p:nvPr>
        </p:nvSpPr>
        <p:spPr/>
        <p:txBody>
          <a:bodyPr/>
          <a:lstStyle/>
          <a:p>
            <a:r>
              <a:rPr lang="en-US" smtClean="0"/>
              <a:t>108</a:t>
            </a:r>
            <a:r>
              <a:rPr lang="en-US" baseline="30000" smtClean="0"/>
              <a:t>th</a:t>
            </a:r>
            <a:r>
              <a:rPr lang="en-US" smtClean="0"/>
              <a:t> TRC Meeting</a:t>
            </a:r>
            <a:endParaRPr lang="en-US" dirty="0"/>
          </a:p>
        </p:txBody>
      </p:sp>
    </p:spTree>
    <p:extLst>
      <p:ext uri="{BB962C8B-B14F-4D97-AF65-F5344CB8AC3E}">
        <p14:creationId xmlns:p14="http://schemas.microsoft.com/office/powerpoint/2010/main" val="11792941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8763" y="454025"/>
            <a:ext cx="3252787" cy="2439988"/>
          </a:xfrm>
        </p:spPr>
      </p:sp>
      <p:sp>
        <p:nvSpPr>
          <p:cNvPr id="3" name="Notes Placeholder 2"/>
          <p:cNvSpPr>
            <a:spLocks noGrp="1"/>
          </p:cNvSpPr>
          <p:nvPr>
            <p:ph type="body" idx="1"/>
          </p:nvPr>
        </p:nvSpPr>
        <p:spPr>
          <a:xfrm>
            <a:off x="951348" y="3352805"/>
            <a:ext cx="5066944" cy="4387276"/>
          </a:xfrm>
        </p:spPr>
        <p:txBody>
          <a:bodyPr/>
          <a:lstStyle/>
          <a:p>
            <a:pPr defTabSz="927387">
              <a:spcAft>
                <a:spcPts val="1189"/>
              </a:spcAft>
              <a:defRPr/>
            </a:pPr>
            <a:endParaRPr lang="en-US" dirty="0"/>
          </a:p>
          <a:p>
            <a:pPr defTabSz="927387">
              <a:spcAft>
                <a:spcPts val="1189"/>
              </a:spcAft>
              <a:defRPr/>
            </a:pPr>
            <a:endParaRPr lang="en-US" dirty="0"/>
          </a:p>
        </p:txBody>
      </p:sp>
      <p:sp>
        <p:nvSpPr>
          <p:cNvPr id="4" name="Date Placeholder 3"/>
          <p:cNvSpPr>
            <a:spLocks noGrp="1"/>
          </p:cNvSpPr>
          <p:nvPr>
            <p:ph type="dt" idx="10"/>
          </p:nvPr>
        </p:nvSpPr>
        <p:spPr/>
        <p:txBody>
          <a:bodyPr/>
          <a:lstStyle/>
          <a:p>
            <a:fld id="{624CC546-B96A-4423-B65A-C5D2ED778AE5}" type="datetime8">
              <a:rPr lang="en-US" smtClean="0">
                <a:solidFill>
                  <a:prstClr val="black"/>
                </a:solidFill>
              </a:rPr>
              <a:t>8/13/2019 10:00 AM</a:t>
            </a:fld>
            <a:endParaRPr lang="en-US" dirty="0">
              <a:solidFill>
                <a:prstClr val="black"/>
              </a:solidFill>
            </a:endParaRPr>
          </a:p>
        </p:txBody>
      </p:sp>
      <p:sp>
        <p:nvSpPr>
          <p:cNvPr id="5" name="Slide Number Placeholder 4"/>
          <p:cNvSpPr>
            <a:spLocks noGrp="1"/>
          </p:cNvSpPr>
          <p:nvPr>
            <p:ph type="sldNum" sz="quarter" idx="11"/>
          </p:nvPr>
        </p:nvSpPr>
        <p:spPr/>
        <p:txBody>
          <a:bodyPr/>
          <a:lstStyle/>
          <a:p>
            <a:fld id="{65588E16-D926-4D64-8D53-8EDABDFC4EB7}" type="slidenum">
              <a:rPr lang="en-US">
                <a:solidFill>
                  <a:prstClr val="black"/>
                </a:solidFill>
              </a:rPr>
              <a:pPr/>
              <a:t>33</a:t>
            </a:fld>
            <a:endParaRPr lang="en-US" dirty="0">
              <a:solidFill>
                <a:prstClr val="black"/>
              </a:solidFill>
            </a:endParaRPr>
          </a:p>
        </p:txBody>
      </p:sp>
      <p:sp>
        <p:nvSpPr>
          <p:cNvPr id="7" name="TextBox 6"/>
          <p:cNvSpPr txBox="1"/>
          <p:nvPr/>
        </p:nvSpPr>
        <p:spPr>
          <a:xfrm>
            <a:off x="877459" y="3352803"/>
            <a:ext cx="5246253" cy="2061871"/>
          </a:xfrm>
          <a:prstGeom prst="rect">
            <a:avLst/>
          </a:prstGeom>
          <a:noFill/>
        </p:spPr>
        <p:txBody>
          <a:bodyPr wrap="square" lIns="91211" tIns="45605" rIns="91211" bIns="45605" rtlCol="0">
            <a:spAutoFit/>
          </a:bodyPr>
          <a:lstStyle/>
          <a:p>
            <a:r>
              <a:rPr lang="en-US" sz="1600" dirty="0">
                <a:latin typeface="Times New Roman" panose="02020603050405020304" pitchFamily="18" charset="0"/>
                <a:cs typeface="Times New Roman" panose="02020603050405020304" pitchFamily="18" charset="0"/>
              </a:rPr>
              <a:t>So the legislature has done their part this time, and the people will have the final say in November 2020. It’s up to the citizens to decide if they want to invest more to take care of our existing highway system – to resurface roads, improve the ride quality, widen or add shoulders, and replace bridges.</a:t>
            </a:r>
          </a:p>
          <a:p>
            <a:endParaRPr lang="en-US" sz="16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I’ll be happy to take any questions you might have. </a:t>
            </a:r>
          </a:p>
        </p:txBody>
      </p:sp>
      <p:sp>
        <p:nvSpPr>
          <p:cNvPr id="6" name="Header Placeholder 5"/>
          <p:cNvSpPr>
            <a:spLocks noGrp="1"/>
          </p:cNvSpPr>
          <p:nvPr>
            <p:ph type="hdr" sz="quarter" idx="12"/>
          </p:nvPr>
        </p:nvSpPr>
        <p:spPr/>
        <p:txBody>
          <a:bodyPr/>
          <a:lstStyle/>
          <a:p>
            <a:r>
              <a:rPr lang="en-US" smtClean="0"/>
              <a:t>108</a:t>
            </a:r>
            <a:r>
              <a:rPr lang="en-US" baseline="30000" smtClean="0"/>
              <a:t>th</a:t>
            </a:r>
            <a:r>
              <a:rPr lang="en-US" smtClean="0"/>
              <a:t> TRC Meeting</a:t>
            </a:r>
            <a:endParaRPr lang="en-US" dirty="0"/>
          </a:p>
        </p:txBody>
      </p:sp>
    </p:spTree>
    <p:extLst>
      <p:ext uri="{BB962C8B-B14F-4D97-AF65-F5344CB8AC3E}">
        <p14:creationId xmlns:p14="http://schemas.microsoft.com/office/powerpoint/2010/main" val="1269290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804">
              <a:defRPr/>
            </a:pPr>
            <a:endParaRPr lang="en-US" sz="1800" dirty="0">
              <a:solidFill>
                <a:prstClr val="black"/>
              </a:solidFill>
            </a:endParaRPr>
          </a:p>
        </p:txBody>
      </p:sp>
      <p:sp>
        <p:nvSpPr>
          <p:cNvPr id="4" name="Date Placeholder 3"/>
          <p:cNvSpPr>
            <a:spLocks noGrp="1"/>
          </p:cNvSpPr>
          <p:nvPr>
            <p:ph type="dt" idx="10"/>
          </p:nvPr>
        </p:nvSpPr>
        <p:spPr/>
        <p:txBody>
          <a:bodyPr/>
          <a:lstStyle/>
          <a:p>
            <a:pPr defTabSz="916854">
              <a:defRPr/>
            </a:pPr>
            <a:fld id="{D9663346-EED6-4680-B315-C5E0E191F11B}" type="datetime8">
              <a:rPr lang="en-US" smtClean="0">
                <a:solidFill>
                  <a:prstClr val="black"/>
                </a:solidFill>
              </a:rPr>
              <a:t>8/13/2019 10:00 AM</a:t>
            </a:fld>
            <a:endParaRPr lang="en-US">
              <a:solidFill>
                <a:prstClr val="black"/>
              </a:solidFill>
            </a:endParaRPr>
          </a:p>
        </p:txBody>
      </p:sp>
      <p:sp>
        <p:nvSpPr>
          <p:cNvPr id="5" name="Slide Number Placeholder 4"/>
          <p:cNvSpPr>
            <a:spLocks noGrp="1"/>
          </p:cNvSpPr>
          <p:nvPr>
            <p:ph type="sldNum" sz="quarter" idx="11"/>
          </p:nvPr>
        </p:nvSpPr>
        <p:spPr/>
        <p:txBody>
          <a:bodyPr/>
          <a:lstStyle/>
          <a:p>
            <a:pPr defTabSz="916854">
              <a:defRPr/>
            </a:pPr>
            <a:fld id="{443E0FDF-22C5-440D-8A9A-65EC009FC590}" type="slidenum">
              <a:rPr lang="en-US">
                <a:solidFill>
                  <a:prstClr val="black"/>
                </a:solidFill>
              </a:rPr>
              <a:pPr defTabSz="916854">
                <a:defRPr/>
              </a:pPr>
              <a:t>34</a:t>
            </a:fld>
            <a:endParaRPr lang="en-US">
              <a:solidFill>
                <a:prstClr val="black"/>
              </a:solidFill>
            </a:endParaRPr>
          </a:p>
        </p:txBody>
      </p:sp>
      <p:sp>
        <p:nvSpPr>
          <p:cNvPr id="6" name="Header Placeholder 5"/>
          <p:cNvSpPr>
            <a:spLocks noGrp="1"/>
          </p:cNvSpPr>
          <p:nvPr>
            <p:ph type="hdr" sz="quarter" idx="12"/>
          </p:nvPr>
        </p:nvSpPr>
        <p:spPr/>
        <p:txBody>
          <a:bodyPr/>
          <a:lstStyle/>
          <a:p>
            <a:r>
              <a:rPr lang="en-US" smtClean="0"/>
              <a:t>108</a:t>
            </a:r>
            <a:r>
              <a:rPr lang="en-US" baseline="30000" smtClean="0"/>
              <a:t>th</a:t>
            </a:r>
            <a:r>
              <a:rPr lang="en-US" smtClean="0"/>
              <a:t> TRC Meeting</a:t>
            </a:r>
            <a:endParaRPr lang="en-US" dirty="0"/>
          </a:p>
        </p:txBody>
      </p:sp>
    </p:spTree>
    <p:extLst>
      <p:ext uri="{BB962C8B-B14F-4D97-AF65-F5344CB8AC3E}">
        <p14:creationId xmlns:p14="http://schemas.microsoft.com/office/powerpoint/2010/main" val="3388078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233363"/>
            <a:ext cx="4062413" cy="3046412"/>
          </a:xfrm>
        </p:spPr>
      </p:sp>
      <p:sp>
        <p:nvSpPr>
          <p:cNvPr id="3" name="Notes Placeholder 2"/>
          <p:cNvSpPr>
            <a:spLocks noGrp="1"/>
          </p:cNvSpPr>
          <p:nvPr>
            <p:ph type="body" idx="1"/>
          </p:nvPr>
        </p:nvSpPr>
        <p:spPr>
          <a:xfrm>
            <a:off x="733107" y="3280359"/>
            <a:ext cx="6124893" cy="6000068"/>
          </a:xfrm>
        </p:spPr>
        <p:txBody>
          <a:bodyPr/>
          <a:lstStyle/>
          <a:p>
            <a:pPr marL="285750" indent="-285750">
              <a:lnSpc>
                <a:spcPct val="107000"/>
              </a:lnSpc>
              <a:spcAft>
                <a:spcPts val="1808"/>
              </a:spcAft>
              <a:buFont typeface="Arial" panose="020B0604020202020204" pitchFamily="34" charset="0"/>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rPr>
              <a:t>Again, from left to right</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a:t>
            </a:r>
          </a:p>
          <a:p>
            <a:pPr marL="285750" indent="-285750">
              <a:lnSpc>
                <a:spcPct val="107000"/>
              </a:lnSpc>
              <a:spcAft>
                <a:spcPts val="1808"/>
              </a:spcAft>
              <a:buFont typeface="Arial" panose="020B0604020202020204" pitchFamily="34" charset="0"/>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rPr>
              <a:t>Davin Webb, </a:t>
            </a:r>
            <a:endParaRPr lang="en-US" sz="1600" dirty="0" smtClean="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1808"/>
              </a:spcAft>
              <a:buFont typeface="Arial" panose="020B0604020202020204" pitchFamily="34" charset="0"/>
              <a:buChar char="•"/>
            </a:pPr>
            <a:r>
              <a:rPr lang="en-US" sz="1600" dirty="0" err="1" smtClean="0">
                <a:latin typeface="Times New Roman" panose="02020603050405020304" pitchFamily="18" charset="0"/>
                <a:ea typeface="Calibri" panose="020F0502020204030204" pitchFamily="34" charset="0"/>
                <a:cs typeface="Times New Roman" panose="02020603050405020304" pitchFamily="18" charset="0"/>
              </a:rPr>
              <a:t>Sanghyun</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600" dirty="0">
                <a:latin typeface="Times New Roman" panose="02020603050405020304" pitchFamily="18" charset="0"/>
                <a:ea typeface="Calibri" panose="020F0502020204030204" pitchFamily="34" charset="0"/>
                <a:cs typeface="Times New Roman" panose="02020603050405020304" pitchFamily="18" charset="0"/>
              </a:rPr>
              <a:t>(pronounced </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sing-young) </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Chun,</a:t>
            </a:r>
          </a:p>
          <a:p>
            <a:pPr marL="285750" indent="-285750">
              <a:lnSpc>
                <a:spcPct val="107000"/>
              </a:lnSpc>
              <a:spcAft>
                <a:spcPts val="1808"/>
              </a:spcAft>
              <a:buFont typeface="Arial" panose="020B0604020202020204" pitchFamily="34" charset="0"/>
              <a:buChar char="•"/>
            </a:pPr>
            <a:r>
              <a:rPr lang="en-US" sz="1600" dirty="0" smtClean="0">
                <a:latin typeface="Times New Roman" panose="02020603050405020304" pitchFamily="18" charset="0"/>
                <a:ea typeface="Calibri" panose="020F0502020204030204" pitchFamily="34" charset="0"/>
                <a:cs typeface="Times New Roman" panose="02020603050405020304" pitchFamily="18" charset="0"/>
              </a:rPr>
              <a:t>Laura </a:t>
            </a:r>
            <a:r>
              <a:rPr lang="en-US" sz="1600" dirty="0">
                <a:latin typeface="Times New Roman" panose="02020603050405020304" pitchFamily="18" charset="0"/>
                <a:ea typeface="Calibri" panose="020F0502020204030204" pitchFamily="34" charset="0"/>
                <a:cs typeface="Times New Roman" panose="02020603050405020304" pitchFamily="18" charset="0"/>
              </a:rPr>
              <a:t>Carter</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a:t>
            </a:r>
          </a:p>
          <a:p>
            <a:pPr marL="285750" indent="-285750">
              <a:lnSpc>
                <a:spcPct val="107000"/>
              </a:lnSpc>
              <a:spcAft>
                <a:spcPts val="1808"/>
              </a:spcAft>
              <a:buFont typeface="Arial" panose="020B0604020202020204" pitchFamily="34" charset="0"/>
              <a:buChar char="•"/>
            </a:pPr>
            <a:r>
              <a:rPr lang="en-US" sz="1600" dirty="0" smtClean="0">
                <a:latin typeface="Times New Roman" panose="02020603050405020304" pitchFamily="18" charset="0"/>
                <a:ea typeface="Calibri" panose="020F0502020204030204" pitchFamily="34" charset="0"/>
                <a:cs typeface="Times New Roman" panose="02020603050405020304" pitchFamily="18" charset="0"/>
              </a:rPr>
              <a:t>Chris </a:t>
            </a:r>
            <a:r>
              <a:rPr lang="en-US" sz="1600" dirty="0" err="1">
                <a:latin typeface="Times New Roman" panose="02020603050405020304" pitchFamily="18" charset="0"/>
                <a:ea typeface="Calibri" panose="020F0502020204030204" pitchFamily="34" charset="0"/>
                <a:cs typeface="Times New Roman" panose="02020603050405020304" pitchFamily="18" charset="0"/>
              </a:rPr>
              <a:t>McKenney</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and </a:t>
            </a:r>
            <a:endParaRPr lang="en-US" sz="1600" dirty="0" smtClean="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1808"/>
              </a:spcAft>
              <a:buFont typeface="Arial" panose="020B0604020202020204" pitchFamily="34" charset="0"/>
              <a:buChar char="•"/>
            </a:pPr>
            <a:r>
              <a:rPr lang="en-US" sz="1600" dirty="0" smtClean="0">
                <a:latin typeface="Times New Roman" panose="02020603050405020304" pitchFamily="18" charset="0"/>
                <a:ea typeface="Calibri" panose="020F0502020204030204" pitchFamily="34" charset="0"/>
                <a:cs typeface="Times New Roman" panose="02020603050405020304" pitchFamily="18" charset="0"/>
              </a:rPr>
              <a:t>Robin </a:t>
            </a:r>
            <a:r>
              <a:rPr lang="en-US" sz="1600" dirty="0">
                <a:latin typeface="Times New Roman" panose="02020603050405020304" pitchFamily="18" charset="0"/>
                <a:ea typeface="Calibri" panose="020F0502020204030204" pitchFamily="34" charset="0"/>
                <a:cs typeface="Times New Roman" panose="02020603050405020304" pitchFamily="18" charset="0"/>
              </a:rPr>
              <a:t>Russell</a:t>
            </a:r>
          </a:p>
          <a:p>
            <a:pPr marL="287131" indent="-287131">
              <a:lnSpc>
                <a:spcPct val="107000"/>
              </a:lnSpc>
              <a:buFont typeface="Arial" panose="020B0604020202020204" pitchFamily="34" charset="0"/>
              <a:buChar char="•"/>
            </a:pPr>
            <a:r>
              <a:rPr lang="en-US" sz="1600" dirty="0" smtClean="0">
                <a:latin typeface="Times New Roman" panose="02020603050405020304" pitchFamily="18" charset="0"/>
                <a:ea typeface="Calibri" panose="020F0502020204030204" pitchFamily="34" charset="0"/>
                <a:cs typeface="Times New Roman" panose="02020603050405020304" pitchFamily="18" charset="0"/>
              </a:rPr>
              <a:t>I want to publically thank them for all of their dedication and hard work – not only for this conference, but for everything they do on a daily basis to improve the transportation system here in Arkansas.  </a:t>
            </a:r>
            <a:endParaRPr lang="en-US" sz="1600" dirty="0" smtClean="0">
              <a:latin typeface="Times New Roman" panose="02020603050405020304" pitchFamily="18" charset="0"/>
              <a:ea typeface="Calibri" panose="020F0502020204030204" pitchFamily="34" charset="0"/>
              <a:cs typeface="Times New Roman" panose="02020603050405020304" pitchFamily="18" charset="0"/>
            </a:endParaRPr>
          </a:p>
          <a:p>
            <a:pPr marL="287131" indent="-287131">
              <a:lnSpc>
                <a:spcPct val="107000"/>
              </a:lnSpc>
              <a:buFont typeface="Arial" panose="020B0604020202020204" pitchFamily="34" charset="0"/>
              <a:buChar char="•"/>
            </a:pPr>
            <a:endParaRPr lang="en-US" sz="1600" dirty="0" smtClean="0">
              <a:latin typeface="Times New Roman" panose="02020603050405020304" pitchFamily="18" charset="0"/>
              <a:ea typeface="Calibri" panose="020F0502020204030204" pitchFamily="34" charset="0"/>
              <a:cs typeface="Times New Roman" panose="02020603050405020304" pitchFamily="18" charset="0"/>
            </a:endParaRPr>
          </a:p>
          <a:p>
            <a:pPr marL="287131" indent="-287131">
              <a:lnSpc>
                <a:spcPct val="107000"/>
              </a:lnSpc>
              <a:buFont typeface="Arial" panose="020B0604020202020204" pitchFamily="34" charset="0"/>
              <a:buChar char="•"/>
            </a:pPr>
            <a:r>
              <a:rPr lang="en-US" sz="1600" dirty="0" smtClean="0">
                <a:latin typeface="Times New Roman" panose="02020603050405020304" pitchFamily="18" charset="0"/>
                <a:ea typeface="Calibri" panose="020F0502020204030204" pitchFamily="34" charset="0"/>
                <a:cs typeface="Times New Roman" panose="02020603050405020304" pitchFamily="18" charset="0"/>
              </a:rPr>
              <a:t>Ove the next few days when </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you see them, be sure to thank them for </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all that they do. </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defTabSz="929385">
              <a:defRPr/>
            </a:pPr>
            <a:fld id="{22005057-84EB-41BD-9199-B796C25FF149}" type="slidenum">
              <a:rPr lang="en-US">
                <a:solidFill>
                  <a:prstClr val="black"/>
                </a:solidFill>
                <a:latin typeface="Calibri"/>
              </a:rPr>
              <a:pPr defTabSz="929385">
                <a:defRPr/>
              </a:pPr>
              <a:t>4</a:t>
            </a:fld>
            <a:endParaRPr lang="en-US" dirty="0">
              <a:solidFill>
                <a:prstClr val="black"/>
              </a:solidFill>
              <a:latin typeface="Calibri"/>
            </a:endParaRPr>
          </a:p>
        </p:txBody>
      </p:sp>
      <p:sp>
        <p:nvSpPr>
          <p:cNvPr id="5" name="Date Placeholder 4"/>
          <p:cNvSpPr>
            <a:spLocks noGrp="1"/>
          </p:cNvSpPr>
          <p:nvPr>
            <p:ph type="dt" idx="11"/>
          </p:nvPr>
        </p:nvSpPr>
        <p:spPr/>
        <p:txBody>
          <a:bodyPr/>
          <a:lstStyle/>
          <a:p>
            <a:pPr defTabSz="929385">
              <a:defRPr/>
            </a:pPr>
            <a:fld id="{7C4A0E87-759A-4FFA-BC21-28220C92EDBE}" type="datetime8">
              <a:rPr lang="en-US" smtClean="0">
                <a:solidFill>
                  <a:prstClr val="black"/>
                </a:solidFill>
                <a:latin typeface="Calibri"/>
              </a:rPr>
              <a:t>8/13/2019 10:00 AM</a:t>
            </a:fld>
            <a:endParaRPr lang="en-US" dirty="0">
              <a:solidFill>
                <a:prstClr val="black"/>
              </a:solidFill>
              <a:latin typeface="Calibri"/>
            </a:endParaRPr>
          </a:p>
        </p:txBody>
      </p:sp>
      <p:sp>
        <p:nvSpPr>
          <p:cNvPr id="6" name="Header Placeholder 5"/>
          <p:cNvSpPr>
            <a:spLocks noGrp="1"/>
          </p:cNvSpPr>
          <p:nvPr>
            <p:ph type="hdr" sz="quarter" idx="12"/>
          </p:nvPr>
        </p:nvSpPr>
        <p:spPr/>
        <p:txBody>
          <a:bodyPr/>
          <a:lstStyle/>
          <a:p>
            <a:r>
              <a:rPr lang="en-US" smtClean="0"/>
              <a:t>108</a:t>
            </a:r>
            <a:r>
              <a:rPr lang="en-US" baseline="30000" smtClean="0"/>
              <a:t>th</a:t>
            </a:r>
            <a:r>
              <a:rPr lang="en-US" smtClean="0"/>
              <a:t> TRC Meeting</a:t>
            </a:r>
            <a:endParaRPr lang="en-US" dirty="0"/>
          </a:p>
        </p:txBody>
      </p:sp>
    </p:spTree>
    <p:extLst>
      <p:ext uri="{BB962C8B-B14F-4D97-AF65-F5344CB8AC3E}">
        <p14:creationId xmlns:p14="http://schemas.microsoft.com/office/powerpoint/2010/main" val="830360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9013" y="639763"/>
            <a:ext cx="4879975" cy="3659187"/>
          </a:xfrm>
        </p:spPr>
      </p:sp>
      <p:sp>
        <p:nvSpPr>
          <p:cNvPr id="3" name="Notes Placeholder 2"/>
          <p:cNvSpPr>
            <a:spLocks noGrp="1"/>
          </p:cNvSpPr>
          <p:nvPr>
            <p:ph type="body" idx="1"/>
          </p:nvPr>
        </p:nvSpPr>
        <p:spPr>
          <a:xfrm>
            <a:off x="685801" y="4473897"/>
            <a:ext cx="6076693" cy="3660458"/>
          </a:xfrm>
        </p:spPr>
        <p:txBody>
          <a:bodyPr/>
          <a:lstStyle/>
          <a:p>
            <a:r>
              <a:rPr lang="en-US" sz="1800" dirty="0" smtClean="0">
                <a:latin typeface="Times New Roman" panose="02020603050405020304" pitchFamily="18" charset="0"/>
                <a:cs typeface="Times New Roman" panose="02020603050405020304" pitchFamily="18" charset="0"/>
              </a:rPr>
              <a:t>One </a:t>
            </a:r>
            <a:r>
              <a:rPr lang="en-US" sz="1800" dirty="0">
                <a:latin typeface="Times New Roman" panose="02020603050405020304" pitchFamily="18" charset="0"/>
                <a:cs typeface="Times New Roman" panose="02020603050405020304" pitchFamily="18" charset="0"/>
              </a:rPr>
              <a:t>of the these areas where we have been successful is in the last Legislative Session.</a:t>
            </a:r>
          </a:p>
          <a:p>
            <a:pPr>
              <a:spcAft>
                <a:spcPts val="1220"/>
              </a:spcAft>
            </a:pPr>
            <a:endParaRPr lang="en-US" sz="1800" dirty="0" smtClean="0">
              <a:latin typeface="Times New Roman" panose="02020603050405020304" pitchFamily="18" charset="0"/>
              <a:cs typeface="Times New Roman" panose="02020603050405020304" pitchFamily="18" charset="0"/>
            </a:endParaRPr>
          </a:p>
          <a:p>
            <a:pPr>
              <a:spcAft>
                <a:spcPts val="1220"/>
              </a:spcAft>
            </a:pPr>
            <a:r>
              <a:rPr lang="en-US" sz="1800" dirty="0" smtClean="0">
                <a:latin typeface="Times New Roman" panose="02020603050405020304" pitchFamily="18" charset="0"/>
                <a:cs typeface="Times New Roman" panose="02020603050405020304" pitchFamily="18" charset="0"/>
              </a:rPr>
              <a:t>The </a:t>
            </a:r>
            <a:r>
              <a:rPr lang="en-US" sz="1800" dirty="0">
                <a:latin typeface="Times New Roman" panose="02020603050405020304" pitchFamily="18" charset="0"/>
                <a:cs typeface="Times New Roman" panose="02020603050405020304" pitchFamily="18" charset="0"/>
              </a:rPr>
              <a:t>recent General Session has provided additional funding for highways in Arkansas.  </a:t>
            </a:r>
          </a:p>
          <a:p>
            <a:pPr>
              <a:spcAft>
                <a:spcPts val="1220"/>
              </a:spcAft>
            </a:pPr>
            <a:endParaRPr lang="en-US" sz="1800"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idx="10"/>
          </p:nvPr>
        </p:nvSpPr>
        <p:spPr/>
        <p:txBody>
          <a:bodyPr/>
          <a:lstStyle/>
          <a:p>
            <a:pPr defTabSz="929388">
              <a:defRPr/>
            </a:pPr>
            <a:fld id="{85188A49-C189-49CC-9489-67713C9C10DC}" type="datetime8">
              <a:rPr lang="en-US" smtClean="0">
                <a:solidFill>
                  <a:prstClr val="black"/>
                </a:solidFill>
                <a:latin typeface="Calibri"/>
              </a:rPr>
              <a:t>8/13/2019 10:00 AM</a:t>
            </a:fld>
            <a:endParaRPr lang="en-US">
              <a:solidFill>
                <a:prstClr val="black"/>
              </a:solidFill>
              <a:latin typeface="Calibri"/>
            </a:endParaRPr>
          </a:p>
        </p:txBody>
      </p:sp>
      <p:sp>
        <p:nvSpPr>
          <p:cNvPr id="5" name="Slide Number Placeholder 4"/>
          <p:cNvSpPr>
            <a:spLocks noGrp="1"/>
          </p:cNvSpPr>
          <p:nvPr>
            <p:ph type="sldNum" sz="quarter" idx="11"/>
          </p:nvPr>
        </p:nvSpPr>
        <p:spPr/>
        <p:txBody>
          <a:bodyPr/>
          <a:lstStyle/>
          <a:p>
            <a:pPr defTabSz="929388">
              <a:defRPr/>
            </a:pPr>
            <a:fld id="{443E0FDF-22C5-440D-8A9A-65EC009FC590}" type="slidenum">
              <a:rPr lang="en-US">
                <a:solidFill>
                  <a:prstClr val="black"/>
                </a:solidFill>
                <a:latin typeface="Calibri"/>
              </a:rPr>
              <a:pPr defTabSz="929388">
                <a:defRPr/>
              </a:pPr>
              <a:t>5</a:t>
            </a:fld>
            <a:endParaRPr lang="en-US">
              <a:solidFill>
                <a:prstClr val="black"/>
              </a:solidFill>
              <a:latin typeface="Calibri"/>
            </a:endParaRPr>
          </a:p>
        </p:txBody>
      </p:sp>
      <p:sp>
        <p:nvSpPr>
          <p:cNvPr id="6" name="Header Placeholder 5"/>
          <p:cNvSpPr>
            <a:spLocks noGrp="1"/>
          </p:cNvSpPr>
          <p:nvPr>
            <p:ph type="hdr" sz="quarter" idx="12"/>
          </p:nvPr>
        </p:nvSpPr>
        <p:spPr/>
        <p:txBody>
          <a:bodyPr/>
          <a:lstStyle/>
          <a:p>
            <a:r>
              <a:rPr lang="en-US" smtClean="0"/>
              <a:t>108</a:t>
            </a:r>
            <a:r>
              <a:rPr lang="en-US" baseline="30000" smtClean="0"/>
              <a:t>th</a:t>
            </a:r>
            <a:r>
              <a:rPr lang="en-US" smtClean="0"/>
              <a:t> TRC Meeting</a:t>
            </a:r>
            <a:endParaRPr lang="en-US" dirty="0"/>
          </a:p>
        </p:txBody>
      </p:sp>
    </p:spTree>
    <p:extLst>
      <p:ext uri="{BB962C8B-B14F-4D97-AF65-F5344CB8AC3E}">
        <p14:creationId xmlns:p14="http://schemas.microsoft.com/office/powerpoint/2010/main" val="4097430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233363"/>
            <a:ext cx="4062413" cy="3046412"/>
          </a:xfrm>
        </p:spPr>
      </p:sp>
      <p:sp>
        <p:nvSpPr>
          <p:cNvPr id="3" name="Notes Placeholder 2"/>
          <p:cNvSpPr>
            <a:spLocks noGrp="1"/>
          </p:cNvSpPr>
          <p:nvPr>
            <p:ph type="body" idx="1"/>
          </p:nvPr>
        </p:nvSpPr>
        <p:spPr>
          <a:xfrm>
            <a:off x="733107" y="3280359"/>
            <a:ext cx="6124893" cy="6000068"/>
          </a:xfrm>
        </p:spPr>
        <p:txBody>
          <a:bodyPr/>
          <a:lstStyle/>
          <a:p>
            <a:pPr marL="344559" indent="-344559">
              <a:lnSpc>
                <a:spcPct val="107000"/>
              </a:lnSpc>
              <a:spcAft>
                <a:spcPts val="1808"/>
              </a:spcAft>
              <a:buFont typeface="Arial" panose="020B0604020202020204" pitchFamily="34" charset="0"/>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rPr>
              <a:t>On February 11th, he announced his long-awaited highway funding legislative package:</a:t>
            </a:r>
          </a:p>
          <a:p>
            <a:pPr marL="746542" lvl="1" indent="-287131">
              <a:lnSpc>
                <a:spcPct val="107000"/>
              </a:lnSpc>
              <a:spcAft>
                <a:spcPts val="804"/>
              </a:spcAft>
              <a:buFont typeface="Wingdings" panose="05000000000000000000" pitchFamily="2" charset="2"/>
              <a:buChar char="ü"/>
            </a:pPr>
            <a:r>
              <a:rPr lang="en-US" sz="1600" dirty="0">
                <a:latin typeface="Times New Roman" panose="02020603050405020304" pitchFamily="18" charset="0"/>
                <a:ea typeface="Calibri" panose="020F0502020204030204" pitchFamily="34" charset="0"/>
                <a:cs typeface="Times New Roman" panose="02020603050405020304" pitchFamily="18" charset="0"/>
              </a:rPr>
              <a:t>Two bills – Well, actually it was:</a:t>
            </a:r>
          </a:p>
          <a:p>
            <a:pPr marL="1205952" lvl="2" indent="-287131">
              <a:lnSpc>
                <a:spcPct val="107000"/>
              </a:lnSpc>
              <a:spcAft>
                <a:spcPts val="804"/>
              </a:spcAft>
              <a:buFont typeface="Courier New" panose="02070309020205020404" pitchFamily="49" charset="0"/>
              <a:buChar char="o"/>
            </a:pPr>
            <a:r>
              <a:rPr lang="en-US" sz="1600" dirty="0">
                <a:latin typeface="Times New Roman" panose="02020603050405020304" pitchFamily="18" charset="0"/>
                <a:ea typeface="Calibri" panose="020F0502020204030204" pitchFamily="34" charset="0"/>
                <a:cs typeface="Times New Roman" panose="02020603050405020304" pitchFamily="18" charset="0"/>
              </a:rPr>
              <a:t>One bill, which became Act 416 (Senate Bill 336) </a:t>
            </a:r>
          </a:p>
          <a:p>
            <a:pPr marL="1205952" lvl="2" indent="-287131">
              <a:lnSpc>
                <a:spcPct val="107000"/>
              </a:lnSpc>
              <a:spcAft>
                <a:spcPts val="804"/>
              </a:spcAft>
              <a:buFont typeface="Courier New" panose="02070309020205020404" pitchFamily="49" charset="0"/>
              <a:buChar char="o"/>
            </a:pPr>
            <a:r>
              <a:rPr lang="en-US" sz="1600" dirty="0">
                <a:latin typeface="Times New Roman" panose="02020603050405020304" pitchFamily="18" charset="0"/>
                <a:ea typeface="Calibri" panose="020F0502020204030204" pitchFamily="34" charset="0"/>
                <a:cs typeface="Times New Roman" panose="02020603050405020304" pitchFamily="18" charset="0"/>
              </a:rPr>
              <a:t>One proposed Constitutional Amendment – </a:t>
            </a:r>
            <a:br>
              <a:rPr lang="en-US" sz="1600" dirty="0">
                <a:latin typeface="Times New Roman" panose="02020603050405020304" pitchFamily="18" charset="0"/>
                <a:ea typeface="Calibri" panose="020F0502020204030204" pitchFamily="34" charset="0"/>
                <a:cs typeface="Times New Roman" panose="02020603050405020304" pitchFamily="18" charset="0"/>
              </a:rPr>
            </a:br>
            <a:r>
              <a:rPr lang="en-US" sz="1600" dirty="0">
                <a:latin typeface="Times New Roman" panose="02020603050405020304" pitchFamily="18" charset="0"/>
                <a:ea typeface="Calibri" panose="020F0502020204030204" pitchFamily="34" charset="0"/>
                <a:cs typeface="Times New Roman" panose="02020603050405020304" pitchFamily="18" charset="0"/>
              </a:rPr>
              <a:t>House Joint Resolution 1018. </a:t>
            </a:r>
          </a:p>
          <a:p>
            <a:pPr marL="746542" lvl="1" indent="-287131">
              <a:lnSpc>
                <a:spcPct val="107000"/>
              </a:lnSpc>
              <a:spcAft>
                <a:spcPts val="804"/>
              </a:spcAft>
              <a:buFont typeface="Wingdings" panose="05000000000000000000" pitchFamily="2" charset="2"/>
              <a:buChar char="ü"/>
            </a:pPr>
            <a:r>
              <a:rPr lang="en-US" sz="1600" dirty="0">
                <a:latin typeface="Times New Roman" panose="02020603050405020304" pitchFamily="18" charset="0"/>
                <a:ea typeface="Calibri" panose="020F0502020204030204" pitchFamily="34" charset="0"/>
                <a:cs typeface="Times New Roman" panose="02020603050405020304" pitchFamily="18" charset="0"/>
              </a:rPr>
              <a:t>The package draws revenue from four funding sources:</a:t>
            </a:r>
          </a:p>
          <a:p>
            <a:pPr marL="1205952" lvl="2" indent="-287131">
              <a:lnSpc>
                <a:spcPct val="107000"/>
              </a:lnSpc>
              <a:spcAft>
                <a:spcPts val="804"/>
              </a:spcAft>
              <a:buFont typeface="Courier New" panose="02070309020205020404" pitchFamily="49" charset="0"/>
              <a:buChar char="o"/>
            </a:pPr>
            <a:r>
              <a:rPr lang="en-US" sz="1600" dirty="0">
                <a:latin typeface="Times New Roman" panose="02020603050405020304" pitchFamily="18" charset="0"/>
                <a:ea typeface="Calibri" panose="020F0502020204030204" pitchFamily="34" charset="0"/>
                <a:cs typeface="Times New Roman" panose="02020603050405020304" pitchFamily="18" charset="0"/>
              </a:rPr>
              <a:t>Motor fuel taxes</a:t>
            </a:r>
          </a:p>
          <a:p>
            <a:pPr marL="1205952" lvl="2" indent="-287131">
              <a:lnSpc>
                <a:spcPct val="107000"/>
              </a:lnSpc>
              <a:spcAft>
                <a:spcPts val="804"/>
              </a:spcAft>
              <a:buFont typeface="Courier New" panose="02070309020205020404" pitchFamily="49" charset="0"/>
              <a:buChar char="o"/>
            </a:pPr>
            <a:r>
              <a:rPr lang="en-US" sz="1600" dirty="0">
                <a:latin typeface="Times New Roman" panose="02020603050405020304" pitchFamily="18" charset="0"/>
                <a:ea typeface="Calibri" panose="020F0502020204030204" pitchFamily="34" charset="0"/>
                <a:cs typeface="Times New Roman" panose="02020603050405020304" pitchFamily="18" charset="0"/>
              </a:rPr>
              <a:t>Registration fees on electric and hybrid vehicles</a:t>
            </a:r>
          </a:p>
          <a:p>
            <a:pPr marL="1205952" lvl="2" indent="-287131">
              <a:lnSpc>
                <a:spcPct val="107000"/>
              </a:lnSpc>
              <a:spcAft>
                <a:spcPts val="804"/>
              </a:spcAft>
              <a:buFont typeface="Courier New" panose="02070309020205020404" pitchFamily="49" charset="0"/>
              <a:buChar char="o"/>
            </a:pPr>
            <a:r>
              <a:rPr lang="en-US" sz="1600" dirty="0">
                <a:latin typeface="Times New Roman" panose="02020603050405020304" pitchFamily="18" charset="0"/>
                <a:ea typeface="Calibri" panose="020F0502020204030204" pitchFamily="34" charset="0"/>
                <a:cs typeface="Times New Roman" panose="02020603050405020304" pitchFamily="18" charset="0"/>
              </a:rPr>
              <a:t>Casinos</a:t>
            </a:r>
          </a:p>
          <a:p>
            <a:pPr marL="1205952" lvl="2" indent="-287131">
              <a:lnSpc>
                <a:spcPct val="107000"/>
              </a:lnSpc>
              <a:spcAft>
                <a:spcPts val="804"/>
              </a:spcAft>
              <a:buFont typeface="Courier New" panose="02070309020205020404" pitchFamily="49" charset="0"/>
              <a:buChar char="o"/>
            </a:pPr>
            <a:r>
              <a:rPr lang="en-US" sz="1600" dirty="0">
                <a:latin typeface="Times New Roman" panose="02020603050405020304" pitchFamily="18" charset="0"/>
                <a:ea typeface="Calibri" panose="020F0502020204030204" pitchFamily="34" charset="0"/>
                <a:cs typeface="Times New Roman" panose="02020603050405020304" pitchFamily="18" charset="0"/>
              </a:rPr>
              <a:t>Sales tax </a:t>
            </a:r>
          </a:p>
          <a:p>
            <a:pPr marL="287131" indent="-287131">
              <a:lnSpc>
                <a:spcPct val="107000"/>
              </a:lnSpc>
              <a:spcAft>
                <a:spcPts val="1206"/>
              </a:spcAft>
              <a:buFont typeface="Arial" panose="020B0604020202020204" pitchFamily="34" charset="0"/>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rPr>
              <a:t>If the entire package is enacted, it would provide new revenue for highway maintenance and construction totaling $300 million per year.</a:t>
            </a:r>
          </a:p>
          <a:p>
            <a:pPr marL="287131" indent="-287131">
              <a:lnSpc>
                <a:spcPct val="107000"/>
              </a:lnSpc>
              <a:spcAft>
                <a:spcPts val="1206"/>
              </a:spcAft>
              <a:buFont typeface="Arial" panose="020B0604020202020204" pitchFamily="34" charset="0"/>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rPr>
              <a:t>Plus, additional money for cities and counties on top of that. </a:t>
            </a:r>
          </a:p>
          <a:p>
            <a:pPr marL="287131" indent="-287131">
              <a:lnSpc>
                <a:spcPct val="107000"/>
              </a:lnSpc>
              <a:buFont typeface="Arial" panose="020B0604020202020204" pitchFamily="34" charset="0"/>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rPr>
              <a:t>Here’s a quick breakdown of the two pieces of legislation. </a:t>
            </a:r>
          </a:p>
        </p:txBody>
      </p:sp>
      <p:sp>
        <p:nvSpPr>
          <p:cNvPr id="4" name="Slide Number Placeholder 3"/>
          <p:cNvSpPr>
            <a:spLocks noGrp="1"/>
          </p:cNvSpPr>
          <p:nvPr>
            <p:ph type="sldNum" sz="quarter" idx="10"/>
          </p:nvPr>
        </p:nvSpPr>
        <p:spPr/>
        <p:txBody>
          <a:bodyPr/>
          <a:lstStyle/>
          <a:p>
            <a:pPr defTabSz="929385">
              <a:defRPr/>
            </a:pPr>
            <a:fld id="{22005057-84EB-41BD-9199-B796C25FF149}" type="slidenum">
              <a:rPr lang="en-US">
                <a:solidFill>
                  <a:prstClr val="black"/>
                </a:solidFill>
                <a:latin typeface="Calibri"/>
              </a:rPr>
              <a:pPr defTabSz="929385">
                <a:defRPr/>
              </a:pPr>
              <a:t>6</a:t>
            </a:fld>
            <a:endParaRPr lang="en-US" dirty="0">
              <a:solidFill>
                <a:prstClr val="black"/>
              </a:solidFill>
              <a:latin typeface="Calibri"/>
            </a:endParaRPr>
          </a:p>
        </p:txBody>
      </p:sp>
      <p:sp>
        <p:nvSpPr>
          <p:cNvPr id="5" name="Date Placeholder 4"/>
          <p:cNvSpPr>
            <a:spLocks noGrp="1"/>
          </p:cNvSpPr>
          <p:nvPr>
            <p:ph type="dt" idx="11"/>
          </p:nvPr>
        </p:nvSpPr>
        <p:spPr/>
        <p:txBody>
          <a:bodyPr/>
          <a:lstStyle/>
          <a:p>
            <a:pPr defTabSz="929385">
              <a:defRPr/>
            </a:pPr>
            <a:fld id="{7C4A0E87-759A-4FFA-BC21-28220C92EDBE}" type="datetime8">
              <a:rPr lang="en-US" smtClean="0">
                <a:solidFill>
                  <a:prstClr val="black"/>
                </a:solidFill>
                <a:latin typeface="Calibri"/>
              </a:rPr>
              <a:t>8/13/2019 10:00 AM</a:t>
            </a:fld>
            <a:endParaRPr lang="en-US" dirty="0">
              <a:solidFill>
                <a:prstClr val="black"/>
              </a:solidFill>
              <a:latin typeface="Calibri"/>
            </a:endParaRPr>
          </a:p>
        </p:txBody>
      </p:sp>
      <p:sp>
        <p:nvSpPr>
          <p:cNvPr id="6" name="Header Placeholder 5"/>
          <p:cNvSpPr>
            <a:spLocks noGrp="1"/>
          </p:cNvSpPr>
          <p:nvPr>
            <p:ph type="hdr" sz="quarter" idx="12"/>
          </p:nvPr>
        </p:nvSpPr>
        <p:spPr/>
        <p:txBody>
          <a:bodyPr/>
          <a:lstStyle/>
          <a:p>
            <a:r>
              <a:rPr lang="en-US" smtClean="0"/>
              <a:t>108</a:t>
            </a:r>
            <a:r>
              <a:rPr lang="en-US" baseline="30000" smtClean="0"/>
              <a:t>th</a:t>
            </a:r>
            <a:r>
              <a:rPr lang="en-US" smtClean="0"/>
              <a:t> TRC Meeting</a:t>
            </a:r>
            <a:endParaRPr lang="en-US" dirty="0"/>
          </a:p>
        </p:txBody>
      </p:sp>
    </p:spTree>
    <p:extLst>
      <p:ext uri="{BB962C8B-B14F-4D97-AF65-F5344CB8AC3E}">
        <p14:creationId xmlns:p14="http://schemas.microsoft.com/office/powerpoint/2010/main" val="3268429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238125"/>
            <a:ext cx="3268663" cy="2451100"/>
          </a:xfrm>
        </p:spPr>
      </p:sp>
      <p:sp>
        <p:nvSpPr>
          <p:cNvPr id="3" name="Notes Placeholder 2"/>
          <p:cNvSpPr>
            <a:spLocks noGrp="1"/>
          </p:cNvSpPr>
          <p:nvPr>
            <p:ph type="body" idx="1"/>
          </p:nvPr>
        </p:nvSpPr>
        <p:spPr>
          <a:xfrm>
            <a:off x="733107" y="2802203"/>
            <a:ext cx="6099829" cy="6382349"/>
          </a:xfrm>
        </p:spPr>
        <p:txBody>
          <a:bodyPr/>
          <a:lstStyle/>
          <a:p>
            <a:pPr marL="287131" indent="-287131">
              <a:lnSpc>
                <a:spcPct val="107000"/>
              </a:lnSpc>
              <a:spcAft>
                <a:spcPts val="603"/>
              </a:spcAft>
              <a:buFont typeface="Arial" panose="020B0604020202020204" pitchFamily="34" charset="0"/>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Act 416 provides new revenue for roadways from three sources:</a:t>
            </a:r>
          </a:p>
          <a:p>
            <a:pPr marL="746542" lvl="1" indent="-287131">
              <a:buFont typeface="Wingdings" panose="05000000000000000000" pitchFamily="2" charset="2"/>
              <a:buChar char="ü"/>
            </a:pPr>
            <a:r>
              <a:rPr lang="en-US" sz="1400" dirty="0">
                <a:latin typeface="Times New Roman" panose="02020603050405020304" pitchFamily="18" charset="0"/>
                <a:ea typeface="Calibri" panose="020F0502020204030204" pitchFamily="34" charset="0"/>
                <a:cs typeface="Times New Roman" panose="02020603050405020304" pitchFamily="18" charset="0"/>
              </a:rPr>
              <a:t>Motor fuel taxes</a:t>
            </a:r>
          </a:p>
          <a:p>
            <a:pPr marL="746542" lvl="1" indent="-287131">
              <a:buFont typeface="Wingdings" panose="05000000000000000000" pitchFamily="2" charset="2"/>
              <a:buChar char="ü"/>
            </a:pPr>
            <a:r>
              <a:rPr lang="en-US" sz="1400" dirty="0">
                <a:latin typeface="Times New Roman" panose="02020603050405020304" pitchFamily="18" charset="0"/>
                <a:ea typeface="Calibri" panose="020F0502020204030204" pitchFamily="34" charset="0"/>
                <a:cs typeface="Times New Roman" panose="02020603050405020304" pitchFamily="18" charset="0"/>
              </a:rPr>
              <a:t>Electric and hybrid vehicle registration fees</a:t>
            </a:r>
          </a:p>
          <a:p>
            <a:pPr marL="746542" lvl="1" indent="-287131">
              <a:lnSpc>
                <a:spcPct val="107000"/>
              </a:lnSpc>
              <a:spcAft>
                <a:spcPts val="804"/>
              </a:spcAft>
              <a:buFont typeface="Wingdings" panose="05000000000000000000" pitchFamily="2" charset="2"/>
              <a:buChar char="ü"/>
            </a:pPr>
            <a:r>
              <a:rPr lang="en-US" sz="1400" dirty="0">
                <a:latin typeface="Times New Roman" panose="02020603050405020304" pitchFamily="18" charset="0"/>
                <a:ea typeface="Calibri" panose="020F0502020204030204" pitchFamily="34" charset="0"/>
                <a:cs typeface="Times New Roman" panose="02020603050405020304" pitchFamily="18" charset="0"/>
              </a:rPr>
              <a:t>Casinos. </a:t>
            </a:r>
          </a:p>
          <a:p>
            <a:pPr marL="287131" indent="-287131">
              <a:lnSpc>
                <a:spcPct val="107000"/>
              </a:lnSpc>
              <a:spcAft>
                <a:spcPts val="1206"/>
              </a:spcAft>
              <a:buFont typeface="Arial" panose="020B0604020202020204" pitchFamily="34" charset="0"/>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I’ll start by talking about the motor fuel taxes. </a:t>
            </a:r>
          </a:p>
          <a:p>
            <a:pPr marL="287131" indent="-287131">
              <a:lnSpc>
                <a:spcPct val="107000"/>
              </a:lnSpc>
              <a:spcAft>
                <a:spcPts val="1206"/>
              </a:spcAft>
              <a:buFont typeface="Arial" panose="020B0604020202020204" pitchFamily="34" charset="0"/>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Currently, gas and diesel are taxed based on consumption of the number of gallons purchased.</a:t>
            </a:r>
          </a:p>
          <a:p>
            <a:pPr marL="287131" indent="-287131">
              <a:lnSpc>
                <a:spcPct val="107000"/>
              </a:lnSpc>
              <a:spcAft>
                <a:spcPts val="1206"/>
              </a:spcAft>
              <a:buFont typeface="Arial" panose="020B0604020202020204" pitchFamily="34" charset="0"/>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We currently pay 21.5 cents per gallon on gas, and 22.5 cents per gallon for </a:t>
            </a:r>
            <a:br>
              <a:rPr lang="en-US" sz="1400" dirty="0">
                <a:latin typeface="Times New Roman" panose="02020603050405020304" pitchFamily="18" charset="0"/>
                <a:ea typeface="Calibri" panose="020F0502020204030204" pitchFamily="34" charset="0"/>
                <a:cs typeface="Times New Roman" panose="02020603050405020304" pitchFamily="18" charset="0"/>
              </a:rPr>
            </a:br>
            <a:r>
              <a:rPr lang="en-US" sz="1400" b="1" dirty="0">
                <a:latin typeface="Times New Roman" panose="02020603050405020304" pitchFamily="18" charset="0"/>
                <a:ea typeface="Calibri" panose="020F0502020204030204" pitchFamily="34" charset="0"/>
                <a:cs typeface="Times New Roman" panose="02020603050405020304" pitchFamily="18" charset="0"/>
              </a:rPr>
              <a:t>on-road </a:t>
            </a:r>
            <a:r>
              <a:rPr lang="en-US" sz="1400" dirty="0">
                <a:latin typeface="Times New Roman" panose="02020603050405020304" pitchFamily="18" charset="0"/>
                <a:ea typeface="Calibri" panose="020F0502020204030204" pitchFamily="34" charset="0"/>
                <a:cs typeface="Times New Roman" panose="02020603050405020304" pitchFamily="18" charset="0"/>
              </a:rPr>
              <a:t>diesel. It makes no difference if the price of the fuel is high or low, the amount of tax is based on the number of gallons you buy, not the price. </a:t>
            </a:r>
          </a:p>
          <a:p>
            <a:pPr marL="287131" indent="-287131">
              <a:lnSpc>
                <a:spcPct val="107000"/>
              </a:lnSpc>
              <a:spcAft>
                <a:spcPts val="1206"/>
              </a:spcAft>
              <a:buFont typeface="Arial" panose="020B0604020202020204" pitchFamily="34" charset="0"/>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And that’s the inherent problem with per-gallon motor fuel taxes. It’s everyone’s goal to reduce consumption, and we are achieving that goal. As vehicles get more miles per gallon, our revenue decreases because consumption is decreasing. </a:t>
            </a:r>
          </a:p>
          <a:p>
            <a:pPr marL="287131" indent="-287131">
              <a:lnSpc>
                <a:spcPct val="107000"/>
              </a:lnSpc>
              <a:spcAft>
                <a:spcPts val="1206"/>
              </a:spcAft>
              <a:buFont typeface="Arial" panose="020B0604020202020204" pitchFamily="34" charset="0"/>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This bill adds a percentage tax on the wholesale price of gasoline and diesel.</a:t>
            </a:r>
          </a:p>
          <a:p>
            <a:pPr marL="287131" indent="-287131">
              <a:lnSpc>
                <a:spcPct val="107000"/>
              </a:lnSpc>
              <a:spcAft>
                <a:spcPts val="1206"/>
              </a:spcAft>
              <a:buFont typeface="Arial" panose="020B0604020202020204" pitchFamily="34" charset="0"/>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It places a tax of 1.6% on the wholesale price of gasoline, and 2.9% on the wholesale price of </a:t>
            </a:r>
            <a:r>
              <a:rPr lang="en-US" sz="1400" b="1" u="sng" dirty="0">
                <a:latin typeface="Times New Roman" panose="02020603050405020304" pitchFamily="18" charset="0"/>
                <a:ea typeface="Calibri" panose="020F0502020204030204" pitchFamily="34" charset="0"/>
                <a:cs typeface="Times New Roman" panose="02020603050405020304" pitchFamily="18" charset="0"/>
              </a:rPr>
              <a:t>on-road </a:t>
            </a:r>
            <a:r>
              <a:rPr lang="en-US" sz="1400" dirty="0">
                <a:latin typeface="Times New Roman" panose="02020603050405020304" pitchFamily="18" charset="0"/>
                <a:ea typeface="Calibri" panose="020F0502020204030204" pitchFamily="34" charset="0"/>
                <a:cs typeface="Times New Roman" panose="02020603050405020304" pitchFamily="18" charset="0"/>
              </a:rPr>
              <a:t>diesel. </a:t>
            </a:r>
          </a:p>
          <a:p>
            <a:pPr marL="287131" indent="-287131">
              <a:lnSpc>
                <a:spcPct val="107000"/>
              </a:lnSpc>
              <a:spcAft>
                <a:spcPts val="1206"/>
              </a:spcAft>
              <a:buFont typeface="Arial" panose="020B0604020202020204" pitchFamily="34" charset="0"/>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For collection purposes, the tax on the wholesale price is converted to a</a:t>
            </a:r>
            <a:br>
              <a:rPr lang="en-US" sz="1400" dirty="0">
                <a:latin typeface="Times New Roman" panose="02020603050405020304" pitchFamily="18" charset="0"/>
                <a:ea typeface="Calibri" panose="020F0502020204030204" pitchFamily="34" charset="0"/>
                <a:cs typeface="Times New Roman" panose="02020603050405020304" pitchFamily="18" charset="0"/>
              </a:rPr>
            </a:br>
            <a:r>
              <a:rPr lang="en-US" sz="1400" dirty="0">
                <a:latin typeface="Times New Roman" panose="02020603050405020304" pitchFamily="18" charset="0"/>
                <a:ea typeface="Calibri" panose="020F0502020204030204" pitchFamily="34" charset="0"/>
                <a:cs typeface="Times New Roman" panose="02020603050405020304" pitchFamily="18" charset="0"/>
              </a:rPr>
              <a:t>cents per gallon amount. </a:t>
            </a:r>
          </a:p>
          <a:p>
            <a:pPr marL="287131" indent="-287131">
              <a:lnSpc>
                <a:spcPct val="107000"/>
              </a:lnSpc>
              <a:buFont typeface="Arial" panose="020B0604020202020204" pitchFamily="34" charset="0"/>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But it amounts to a 3 cents per gallon increase on gas, and a 6 cents per gallon increase for </a:t>
            </a:r>
            <a:r>
              <a:rPr lang="en-US" sz="1400" b="1" u="sng" dirty="0">
                <a:latin typeface="Times New Roman" panose="02020603050405020304" pitchFamily="18" charset="0"/>
                <a:ea typeface="Calibri" panose="020F0502020204030204" pitchFamily="34" charset="0"/>
                <a:cs typeface="Times New Roman" panose="02020603050405020304" pitchFamily="18" charset="0"/>
              </a:rPr>
              <a:t>on-road diesel</a:t>
            </a:r>
            <a:r>
              <a:rPr lang="en-US" sz="14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10"/>
          </p:nvPr>
        </p:nvSpPr>
        <p:spPr/>
        <p:txBody>
          <a:bodyPr/>
          <a:lstStyle/>
          <a:p>
            <a:pPr defTabSz="929385">
              <a:defRPr/>
            </a:pPr>
            <a:fld id="{22005057-84EB-41BD-9199-B796C25FF149}" type="slidenum">
              <a:rPr lang="en-US">
                <a:solidFill>
                  <a:prstClr val="black"/>
                </a:solidFill>
                <a:latin typeface="Calibri"/>
              </a:rPr>
              <a:pPr defTabSz="929385">
                <a:defRPr/>
              </a:pPr>
              <a:t>7</a:t>
            </a:fld>
            <a:endParaRPr lang="en-US" dirty="0">
              <a:solidFill>
                <a:prstClr val="black"/>
              </a:solidFill>
              <a:latin typeface="Calibri"/>
            </a:endParaRPr>
          </a:p>
        </p:txBody>
      </p:sp>
      <p:sp>
        <p:nvSpPr>
          <p:cNvPr id="5" name="Date Placeholder 4"/>
          <p:cNvSpPr>
            <a:spLocks noGrp="1"/>
          </p:cNvSpPr>
          <p:nvPr>
            <p:ph type="dt" idx="11"/>
          </p:nvPr>
        </p:nvSpPr>
        <p:spPr/>
        <p:txBody>
          <a:bodyPr/>
          <a:lstStyle/>
          <a:p>
            <a:pPr defTabSz="929385">
              <a:defRPr/>
            </a:pPr>
            <a:fld id="{392E14AF-E357-46BD-918B-8B130950D58D}" type="datetime8">
              <a:rPr lang="en-US" smtClean="0">
                <a:solidFill>
                  <a:prstClr val="black"/>
                </a:solidFill>
                <a:latin typeface="Calibri"/>
              </a:rPr>
              <a:t>8/13/2019 10:00 AM</a:t>
            </a:fld>
            <a:endParaRPr lang="en-US" dirty="0">
              <a:solidFill>
                <a:prstClr val="black"/>
              </a:solidFill>
              <a:latin typeface="Calibri"/>
            </a:endParaRPr>
          </a:p>
        </p:txBody>
      </p:sp>
      <p:sp>
        <p:nvSpPr>
          <p:cNvPr id="6" name="Header Placeholder 5"/>
          <p:cNvSpPr>
            <a:spLocks noGrp="1"/>
          </p:cNvSpPr>
          <p:nvPr>
            <p:ph type="hdr" sz="quarter" idx="12"/>
          </p:nvPr>
        </p:nvSpPr>
        <p:spPr/>
        <p:txBody>
          <a:bodyPr/>
          <a:lstStyle/>
          <a:p>
            <a:r>
              <a:rPr lang="en-US" smtClean="0"/>
              <a:t>108</a:t>
            </a:r>
            <a:r>
              <a:rPr lang="en-US" baseline="30000" smtClean="0"/>
              <a:t>th</a:t>
            </a:r>
            <a:r>
              <a:rPr lang="en-US" smtClean="0"/>
              <a:t> TRC Meeting</a:t>
            </a:r>
            <a:endParaRPr lang="en-US" dirty="0"/>
          </a:p>
        </p:txBody>
      </p:sp>
    </p:spTree>
    <p:extLst>
      <p:ext uri="{BB962C8B-B14F-4D97-AF65-F5344CB8AC3E}">
        <p14:creationId xmlns:p14="http://schemas.microsoft.com/office/powerpoint/2010/main" val="2652759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85925" y="252413"/>
            <a:ext cx="3484563" cy="2613025"/>
          </a:xfrm>
        </p:spPr>
      </p:sp>
      <p:sp>
        <p:nvSpPr>
          <p:cNvPr id="3" name="Notes Placeholder 2"/>
          <p:cNvSpPr>
            <a:spLocks noGrp="1"/>
          </p:cNvSpPr>
          <p:nvPr>
            <p:ph type="body" idx="1"/>
          </p:nvPr>
        </p:nvSpPr>
        <p:spPr>
          <a:xfrm>
            <a:off x="744387" y="2865590"/>
            <a:ext cx="6113615" cy="6197600"/>
          </a:xfrm>
        </p:spPr>
        <p:txBody>
          <a:bodyPr/>
          <a:lstStyle/>
          <a:p>
            <a:pPr marL="287131" indent="-287131">
              <a:lnSpc>
                <a:spcPct val="107000"/>
              </a:lnSpc>
              <a:spcAft>
                <a:spcPts val="1808"/>
              </a:spcAft>
              <a:buFont typeface="Arial" panose="020B0604020202020204" pitchFamily="34" charset="0"/>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rPr>
              <a:t>The 3 cents per gallon increase for gas combined with the 6 cents increase for diesel will result in approximately $86 million in additional revenue annually. </a:t>
            </a:r>
          </a:p>
          <a:p>
            <a:pPr marL="287131" indent="-287131">
              <a:lnSpc>
                <a:spcPct val="107000"/>
              </a:lnSpc>
              <a:spcAft>
                <a:spcPts val="1808"/>
              </a:spcAft>
              <a:buFont typeface="Arial" panose="020B0604020202020204" pitchFamily="34" charset="0"/>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rPr>
              <a:t>This amount is subject to the traditional 70/15/15 revenue split with cities and counties.</a:t>
            </a:r>
          </a:p>
          <a:p>
            <a:pPr marL="287131" indent="-287131">
              <a:lnSpc>
                <a:spcPct val="107000"/>
              </a:lnSpc>
              <a:spcAft>
                <a:spcPts val="1808"/>
              </a:spcAft>
              <a:buFont typeface="Arial" panose="020B0604020202020204" pitchFamily="34" charset="0"/>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rPr>
              <a:t>This means A</a:t>
            </a:r>
            <a:r>
              <a:rPr lang="en-US" sz="1400" dirty="0">
                <a:latin typeface="Times New Roman" panose="02020603050405020304" pitchFamily="18" charset="0"/>
                <a:ea typeface="Calibri" panose="020F0502020204030204" pitchFamily="34" charset="0"/>
                <a:cs typeface="Times New Roman" panose="02020603050405020304" pitchFamily="18" charset="0"/>
              </a:rPr>
              <a:t>R</a:t>
            </a:r>
            <a:r>
              <a:rPr lang="en-US" sz="1600" dirty="0">
                <a:latin typeface="Times New Roman" panose="02020603050405020304" pitchFamily="18" charset="0"/>
                <a:ea typeface="Calibri" panose="020F0502020204030204" pitchFamily="34" charset="0"/>
                <a:cs typeface="Times New Roman" panose="02020603050405020304" pitchFamily="18" charset="0"/>
              </a:rPr>
              <a:t>DOT will receive 70% of the revenue, or about </a:t>
            </a:r>
            <a:br>
              <a:rPr lang="en-US" sz="1600" dirty="0">
                <a:latin typeface="Times New Roman" panose="02020603050405020304" pitchFamily="18" charset="0"/>
                <a:ea typeface="Calibri" panose="020F0502020204030204" pitchFamily="34" charset="0"/>
                <a:cs typeface="Times New Roman" panose="02020603050405020304" pitchFamily="18" charset="0"/>
              </a:rPr>
            </a:br>
            <a:r>
              <a:rPr lang="en-US" sz="1600" dirty="0">
                <a:latin typeface="Times New Roman" panose="02020603050405020304" pitchFamily="18" charset="0"/>
                <a:ea typeface="Calibri" panose="020F0502020204030204" pitchFamily="34" charset="0"/>
                <a:cs typeface="Times New Roman" panose="02020603050405020304" pitchFamily="18" charset="0"/>
              </a:rPr>
              <a:t>$58 million. </a:t>
            </a:r>
          </a:p>
          <a:p>
            <a:pPr marL="287131" indent="-287131">
              <a:lnSpc>
                <a:spcPct val="107000"/>
              </a:lnSpc>
              <a:spcAft>
                <a:spcPts val="804"/>
              </a:spcAft>
              <a:buFont typeface="Arial" panose="020B0604020202020204" pitchFamily="34" charset="0"/>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rPr>
              <a:t>Cities and counties will receive 15% each or an additional $14 million each. </a:t>
            </a:r>
          </a:p>
          <a:p>
            <a:pPr marL="287131" indent="-287131">
              <a:lnSpc>
                <a:spcPct val="107000"/>
              </a:lnSpc>
              <a:spcAft>
                <a:spcPts val="804"/>
              </a:spcAft>
              <a:buFont typeface="Arial" panose="020B0604020202020204" pitchFamily="34" charset="0"/>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rPr>
              <a:t>You might be wondering what some others are saying about this increase.</a:t>
            </a:r>
          </a:p>
          <a:p>
            <a:pPr marL="287131" indent="-287131">
              <a:lnSpc>
                <a:spcPct val="107000"/>
              </a:lnSpc>
              <a:spcAft>
                <a:spcPts val="804"/>
              </a:spcAft>
              <a:buFont typeface="Arial" panose="020B0604020202020204" pitchFamily="34" charset="0"/>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rPr>
              <a:t>Shannon Newton, President of the Arkansas Trucking Association, said</a:t>
            </a:r>
            <a:br>
              <a:rPr lang="en-US" sz="1600" dirty="0">
                <a:latin typeface="Times New Roman" panose="02020603050405020304" pitchFamily="18" charset="0"/>
                <a:ea typeface="Calibri" panose="020F0502020204030204" pitchFamily="34" charset="0"/>
                <a:cs typeface="Times New Roman" panose="02020603050405020304" pitchFamily="18" charset="0"/>
              </a:rPr>
            </a:br>
            <a:r>
              <a:rPr lang="en-US" sz="1600" dirty="0">
                <a:latin typeface="Times New Roman" panose="02020603050405020304" pitchFamily="18" charset="0"/>
                <a:ea typeface="Calibri" panose="020F0502020204030204" pitchFamily="34" charset="0"/>
                <a:cs typeface="Times New Roman" panose="02020603050405020304" pitchFamily="18" charset="0"/>
              </a:rPr>
              <a:t>“</a:t>
            </a:r>
            <a:r>
              <a:rPr lang="en-US" sz="1600" i="1" dirty="0">
                <a:latin typeface="Times New Roman" panose="02020603050405020304" pitchFamily="18" charset="0"/>
                <a:ea typeface="Calibri" panose="020F0502020204030204" pitchFamily="34" charset="0"/>
                <a:cs typeface="Times New Roman" panose="02020603050405020304" pitchFamily="18" charset="0"/>
              </a:rPr>
              <a:t>. . we feel like we would like to invest and spend money to make the roads better so that they are safer, so that they are easier on the equipment, so that the volume of traffic can move more freely. The benefit of those things outweighs any increased costs.”</a:t>
            </a:r>
          </a:p>
          <a:p>
            <a:pPr marL="287131" indent="-287131">
              <a:lnSpc>
                <a:spcPct val="107000"/>
              </a:lnSpc>
              <a:spcAft>
                <a:spcPts val="804"/>
              </a:spcAft>
              <a:buFont typeface="Arial" panose="020B0604020202020204" pitchFamily="34" charset="0"/>
              <a:buChar char="•"/>
            </a:pP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defTabSz="929385">
              <a:defRPr/>
            </a:pPr>
            <a:fld id="{22005057-84EB-41BD-9199-B796C25FF149}" type="slidenum">
              <a:rPr lang="en-US">
                <a:solidFill>
                  <a:prstClr val="black"/>
                </a:solidFill>
                <a:latin typeface="Calibri"/>
              </a:rPr>
              <a:pPr defTabSz="929385">
                <a:defRPr/>
              </a:pPr>
              <a:t>8</a:t>
            </a:fld>
            <a:endParaRPr lang="en-US" dirty="0">
              <a:solidFill>
                <a:prstClr val="black"/>
              </a:solidFill>
              <a:latin typeface="Calibri"/>
            </a:endParaRPr>
          </a:p>
        </p:txBody>
      </p:sp>
      <p:sp>
        <p:nvSpPr>
          <p:cNvPr id="5" name="Date Placeholder 4"/>
          <p:cNvSpPr>
            <a:spLocks noGrp="1"/>
          </p:cNvSpPr>
          <p:nvPr>
            <p:ph type="dt" idx="11"/>
          </p:nvPr>
        </p:nvSpPr>
        <p:spPr/>
        <p:txBody>
          <a:bodyPr/>
          <a:lstStyle/>
          <a:p>
            <a:pPr defTabSz="929385">
              <a:defRPr/>
            </a:pPr>
            <a:fld id="{B0A2979B-CDA1-49FC-BD6E-93EA8BA45E31}" type="datetime8">
              <a:rPr lang="en-US" smtClean="0">
                <a:solidFill>
                  <a:prstClr val="black"/>
                </a:solidFill>
                <a:latin typeface="Calibri"/>
              </a:rPr>
              <a:t>8/13/2019 10:00 AM</a:t>
            </a:fld>
            <a:endParaRPr lang="en-US" dirty="0">
              <a:solidFill>
                <a:prstClr val="black"/>
              </a:solidFill>
              <a:latin typeface="Calibri"/>
            </a:endParaRPr>
          </a:p>
        </p:txBody>
      </p:sp>
      <p:sp>
        <p:nvSpPr>
          <p:cNvPr id="6" name="Header Placeholder 5"/>
          <p:cNvSpPr>
            <a:spLocks noGrp="1"/>
          </p:cNvSpPr>
          <p:nvPr>
            <p:ph type="hdr" sz="quarter" idx="12"/>
          </p:nvPr>
        </p:nvSpPr>
        <p:spPr/>
        <p:txBody>
          <a:bodyPr/>
          <a:lstStyle/>
          <a:p>
            <a:r>
              <a:rPr lang="en-US" smtClean="0"/>
              <a:t>108</a:t>
            </a:r>
            <a:r>
              <a:rPr lang="en-US" baseline="30000" smtClean="0"/>
              <a:t>th</a:t>
            </a:r>
            <a:r>
              <a:rPr lang="en-US" smtClean="0"/>
              <a:t> TRC Meeting</a:t>
            </a:r>
            <a:endParaRPr lang="en-US" dirty="0"/>
          </a:p>
        </p:txBody>
      </p:sp>
    </p:spTree>
    <p:extLst>
      <p:ext uri="{BB962C8B-B14F-4D97-AF65-F5344CB8AC3E}">
        <p14:creationId xmlns:p14="http://schemas.microsoft.com/office/powerpoint/2010/main" val="796634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78013" y="233363"/>
            <a:ext cx="3254375" cy="2439987"/>
          </a:xfrm>
        </p:spPr>
      </p:sp>
      <p:sp>
        <p:nvSpPr>
          <p:cNvPr id="3" name="Notes Placeholder 2"/>
          <p:cNvSpPr>
            <a:spLocks noGrp="1"/>
          </p:cNvSpPr>
          <p:nvPr>
            <p:ph type="body" idx="1"/>
          </p:nvPr>
        </p:nvSpPr>
        <p:spPr>
          <a:xfrm>
            <a:off x="746531" y="2673235"/>
            <a:ext cx="6109888" cy="6507481"/>
          </a:xfrm>
        </p:spPr>
        <p:txBody>
          <a:bodyPr/>
          <a:lstStyle/>
          <a:p>
            <a:pPr marL="287131" indent="-287131">
              <a:lnSpc>
                <a:spcPct val="107000"/>
              </a:lnSpc>
              <a:spcAft>
                <a:spcPts val="1206"/>
              </a:spcAft>
              <a:buFont typeface="Arial" panose="020B0604020202020204" pitchFamily="34" charset="0"/>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rPr>
              <a:t>Act 416 also adds a new registration fee on electric and hybrid vehicles. </a:t>
            </a:r>
          </a:p>
          <a:p>
            <a:pPr marL="287131" indent="-287131">
              <a:lnSpc>
                <a:spcPct val="107000"/>
              </a:lnSpc>
              <a:spcAft>
                <a:spcPts val="1206"/>
              </a:spcAft>
              <a:buFont typeface="Arial" panose="020B0604020202020204" pitchFamily="34" charset="0"/>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rPr>
              <a:t>Electric vehicles will now pay a $200 annual registration fee. </a:t>
            </a:r>
          </a:p>
          <a:p>
            <a:pPr marL="287131" indent="-287131">
              <a:lnSpc>
                <a:spcPct val="107000"/>
              </a:lnSpc>
              <a:spcAft>
                <a:spcPts val="1206"/>
              </a:spcAft>
              <a:buFont typeface="Arial" panose="020B0604020202020204" pitchFamily="34" charset="0"/>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rPr>
              <a:t>Hybrids will pay $100 annual registration fee. </a:t>
            </a:r>
          </a:p>
          <a:p>
            <a:pPr marL="287131" indent="-287131">
              <a:lnSpc>
                <a:spcPct val="107000"/>
              </a:lnSpc>
              <a:spcAft>
                <a:spcPts val="1206"/>
              </a:spcAft>
              <a:buFont typeface="Arial" panose="020B0604020202020204" pitchFamily="34" charset="0"/>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rPr>
              <a:t>For now, there are not many electric vehicles in the state – fewer than 500 total. </a:t>
            </a:r>
          </a:p>
          <a:p>
            <a:pPr marL="287131" indent="-287131">
              <a:lnSpc>
                <a:spcPct val="107000"/>
              </a:lnSpc>
              <a:spcAft>
                <a:spcPts val="1206"/>
              </a:spcAft>
              <a:buFont typeface="Arial" panose="020B0604020202020204" pitchFamily="34" charset="0"/>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rPr>
              <a:t>And, there are about 17,000 hybrids. </a:t>
            </a:r>
          </a:p>
          <a:p>
            <a:pPr marL="287131" indent="-287131">
              <a:lnSpc>
                <a:spcPct val="107000"/>
              </a:lnSpc>
              <a:spcAft>
                <a:spcPts val="1206"/>
              </a:spcAft>
              <a:buFont typeface="Arial" panose="020B0604020202020204" pitchFamily="34" charset="0"/>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rPr>
              <a:t>So this is not a large revenue source – about $2 million a year in new revenue.  </a:t>
            </a:r>
          </a:p>
          <a:p>
            <a:pPr marL="287131" indent="-287131">
              <a:lnSpc>
                <a:spcPct val="107000"/>
              </a:lnSpc>
              <a:spcAft>
                <a:spcPts val="1206"/>
              </a:spcAft>
              <a:buFont typeface="Arial" panose="020B0604020202020204" pitchFamily="34" charset="0"/>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rPr>
              <a:t>The issue here is fairness. </a:t>
            </a:r>
          </a:p>
          <a:p>
            <a:pPr marL="287131" indent="-287131">
              <a:lnSpc>
                <a:spcPct val="107000"/>
              </a:lnSpc>
              <a:spcAft>
                <a:spcPts val="1206"/>
              </a:spcAft>
              <a:buFont typeface="Arial" panose="020B0604020202020204" pitchFamily="34" charset="0"/>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rPr>
              <a:t>These vehicles currently pay zero or very little in fuel taxes, but they use the roads and contribute to the wear and tear. </a:t>
            </a:r>
          </a:p>
          <a:p>
            <a:pPr marL="287131" indent="-287131">
              <a:lnSpc>
                <a:spcPct val="107000"/>
              </a:lnSpc>
              <a:spcAft>
                <a:spcPts val="1206"/>
              </a:spcAft>
              <a:buFont typeface="Arial" panose="020B0604020202020204" pitchFamily="34" charset="0"/>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rPr>
              <a:t>We are seeing more and more of these vehicles on the roads, and they are replacing the fossil-fueled models. </a:t>
            </a:r>
          </a:p>
          <a:p>
            <a:pPr marL="287131" indent="-287131">
              <a:lnSpc>
                <a:spcPct val="107000"/>
              </a:lnSpc>
              <a:spcAft>
                <a:spcPts val="1206"/>
              </a:spcAft>
              <a:buFont typeface="Arial" panose="020B0604020202020204" pitchFamily="34" charset="0"/>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rPr>
              <a:t>So even though we are calling this new revenue, this will eventually be revenue that takes the place of the traditional per gallon gas and diesel taxes. </a:t>
            </a:r>
          </a:p>
        </p:txBody>
      </p:sp>
      <p:sp>
        <p:nvSpPr>
          <p:cNvPr id="4" name="Slide Number Placeholder 3"/>
          <p:cNvSpPr>
            <a:spLocks noGrp="1"/>
          </p:cNvSpPr>
          <p:nvPr>
            <p:ph type="sldNum" sz="quarter" idx="10"/>
          </p:nvPr>
        </p:nvSpPr>
        <p:spPr/>
        <p:txBody>
          <a:bodyPr/>
          <a:lstStyle/>
          <a:p>
            <a:pPr defTabSz="929385">
              <a:defRPr/>
            </a:pPr>
            <a:fld id="{22005057-84EB-41BD-9199-B796C25FF149}" type="slidenum">
              <a:rPr lang="en-US">
                <a:solidFill>
                  <a:prstClr val="black"/>
                </a:solidFill>
                <a:latin typeface="Calibri"/>
              </a:rPr>
              <a:pPr defTabSz="929385">
                <a:defRPr/>
              </a:pPr>
              <a:t>9</a:t>
            </a:fld>
            <a:endParaRPr lang="en-US" dirty="0">
              <a:solidFill>
                <a:prstClr val="black"/>
              </a:solidFill>
              <a:latin typeface="Calibri"/>
            </a:endParaRPr>
          </a:p>
        </p:txBody>
      </p:sp>
      <p:sp>
        <p:nvSpPr>
          <p:cNvPr id="5" name="Date Placeholder 4"/>
          <p:cNvSpPr>
            <a:spLocks noGrp="1"/>
          </p:cNvSpPr>
          <p:nvPr>
            <p:ph type="dt" idx="11"/>
          </p:nvPr>
        </p:nvSpPr>
        <p:spPr/>
        <p:txBody>
          <a:bodyPr/>
          <a:lstStyle/>
          <a:p>
            <a:pPr defTabSz="929385">
              <a:defRPr/>
            </a:pPr>
            <a:fld id="{C1DF8A0E-2E21-4A3D-B2C7-1E54657787B3}" type="datetime8">
              <a:rPr lang="en-US" smtClean="0">
                <a:solidFill>
                  <a:prstClr val="black"/>
                </a:solidFill>
                <a:latin typeface="Calibri"/>
              </a:rPr>
              <a:t>8/13/2019 10:00 AM</a:t>
            </a:fld>
            <a:endParaRPr lang="en-US" dirty="0">
              <a:solidFill>
                <a:prstClr val="black"/>
              </a:solidFill>
              <a:latin typeface="Calibri"/>
            </a:endParaRPr>
          </a:p>
        </p:txBody>
      </p:sp>
      <p:sp>
        <p:nvSpPr>
          <p:cNvPr id="6" name="Header Placeholder 5"/>
          <p:cNvSpPr>
            <a:spLocks noGrp="1"/>
          </p:cNvSpPr>
          <p:nvPr>
            <p:ph type="hdr" sz="quarter" idx="12"/>
          </p:nvPr>
        </p:nvSpPr>
        <p:spPr/>
        <p:txBody>
          <a:bodyPr/>
          <a:lstStyle/>
          <a:p>
            <a:r>
              <a:rPr lang="en-US" smtClean="0"/>
              <a:t>108</a:t>
            </a:r>
            <a:r>
              <a:rPr lang="en-US" baseline="30000" smtClean="0"/>
              <a:t>th</a:t>
            </a:r>
            <a:r>
              <a:rPr lang="en-US" smtClean="0"/>
              <a:t> TRC Meeting</a:t>
            </a:r>
            <a:endParaRPr lang="en-US" dirty="0"/>
          </a:p>
        </p:txBody>
      </p:sp>
    </p:spTree>
    <p:extLst>
      <p:ext uri="{BB962C8B-B14F-4D97-AF65-F5344CB8AC3E}">
        <p14:creationId xmlns:p14="http://schemas.microsoft.com/office/powerpoint/2010/main" val="1574146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DF3B52D-E6F6-4FE3-BB72-8094F17FE7DD}" type="datetimeFigureOut">
              <a:rPr lang="en-US" smtClean="0"/>
              <a:t>8/13/2019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B30B5-D46F-4279-B954-9C81CA0C054C}" type="slidenum">
              <a:rPr lang="en-US" smtClean="0"/>
              <a:t>‹#›</a:t>
            </a:fld>
            <a:endParaRPr lang="en-US"/>
          </a:p>
        </p:txBody>
      </p:sp>
    </p:spTree>
    <p:extLst>
      <p:ext uri="{BB962C8B-B14F-4D97-AF65-F5344CB8AC3E}">
        <p14:creationId xmlns:p14="http://schemas.microsoft.com/office/powerpoint/2010/main" val="589152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F3B52D-E6F6-4FE3-BB72-8094F17FE7DD}" type="datetimeFigureOut">
              <a:rPr lang="en-US" smtClean="0"/>
              <a:t>8/13/2019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B30B5-D46F-4279-B954-9C81CA0C054C}" type="slidenum">
              <a:rPr lang="en-US" smtClean="0"/>
              <a:t>‹#›</a:t>
            </a:fld>
            <a:endParaRPr lang="en-US"/>
          </a:p>
        </p:txBody>
      </p:sp>
    </p:spTree>
    <p:extLst>
      <p:ext uri="{BB962C8B-B14F-4D97-AF65-F5344CB8AC3E}">
        <p14:creationId xmlns:p14="http://schemas.microsoft.com/office/powerpoint/2010/main" val="3139442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F3B52D-E6F6-4FE3-BB72-8094F17FE7DD}" type="datetimeFigureOut">
              <a:rPr lang="en-US" smtClean="0"/>
              <a:t>8/13/2019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B30B5-D46F-4279-B954-9C81CA0C054C}" type="slidenum">
              <a:rPr lang="en-US" smtClean="0"/>
              <a:t>‹#›</a:t>
            </a:fld>
            <a:endParaRPr lang="en-US"/>
          </a:p>
        </p:txBody>
      </p:sp>
    </p:spTree>
    <p:extLst>
      <p:ext uri="{BB962C8B-B14F-4D97-AF65-F5344CB8AC3E}">
        <p14:creationId xmlns:p14="http://schemas.microsoft.com/office/powerpoint/2010/main" val="3144298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F17D19-F637-4011-80C8-C87CC92018BE}" type="datetimeFigureOut">
              <a:rPr lang="en-US" smtClean="0">
                <a:solidFill>
                  <a:prstClr val="black">
                    <a:tint val="75000"/>
                  </a:prstClr>
                </a:solidFill>
              </a:rPr>
              <a:pPr/>
              <a:t>8/13/2019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2998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F17D19-F637-4011-80C8-C87CC92018BE}" type="datetimeFigureOut">
              <a:rPr lang="en-US" smtClean="0">
                <a:solidFill>
                  <a:prstClr val="black">
                    <a:tint val="75000"/>
                  </a:prstClr>
                </a:solidFill>
              </a:rPr>
              <a:pPr/>
              <a:t>8/13/2019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2127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F17D19-F637-4011-80C8-C87CC92018BE}" type="datetimeFigureOut">
              <a:rPr lang="en-US" smtClean="0">
                <a:solidFill>
                  <a:prstClr val="black">
                    <a:tint val="75000"/>
                  </a:prstClr>
                </a:solidFill>
              </a:rPr>
              <a:pPr/>
              <a:t>8/13/2019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28137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0F17D19-F637-4011-80C8-C87CC92018BE}" type="datetimeFigureOut">
              <a:rPr lang="en-US" smtClean="0">
                <a:solidFill>
                  <a:prstClr val="black">
                    <a:tint val="75000"/>
                  </a:prstClr>
                </a:solidFill>
              </a:rPr>
              <a:pPr/>
              <a:t>8/13/2019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80887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F17D19-F637-4011-80C8-C87CC92018BE}" type="datetimeFigureOut">
              <a:rPr lang="en-US" smtClean="0">
                <a:solidFill>
                  <a:prstClr val="black">
                    <a:tint val="75000"/>
                  </a:prstClr>
                </a:solidFill>
              </a:rPr>
              <a:pPr/>
              <a:t>8/13/2019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2054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F17D19-F637-4011-80C8-C87CC92018BE}" type="datetimeFigureOut">
              <a:rPr lang="en-US" smtClean="0">
                <a:solidFill>
                  <a:prstClr val="black">
                    <a:tint val="75000"/>
                  </a:prstClr>
                </a:solidFill>
              </a:rPr>
              <a:pPr/>
              <a:t>8/13/2019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97778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F17D19-F637-4011-80C8-C87CC92018BE}" type="datetimeFigureOut">
              <a:rPr lang="en-US" smtClean="0">
                <a:solidFill>
                  <a:prstClr val="black">
                    <a:tint val="75000"/>
                  </a:prstClr>
                </a:solidFill>
              </a:rPr>
              <a:pPr/>
              <a:t>8/13/2019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3367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F17D19-F637-4011-80C8-C87CC92018BE}" type="datetimeFigureOut">
              <a:rPr lang="en-US" smtClean="0">
                <a:solidFill>
                  <a:prstClr val="black">
                    <a:tint val="75000"/>
                  </a:prstClr>
                </a:solidFill>
              </a:rPr>
              <a:pPr/>
              <a:t>8/13/2019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2299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F3B52D-E6F6-4FE3-BB72-8094F17FE7DD}" type="datetimeFigureOut">
              <a:rPr lang="en-US" smtClean="0"/>
              <a:t>8/13/2019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B30B5-D46F-4279-B954-9C81CA0C054C}" type="slidenum">
              <a:rPr lang="en-US" smtClean="0"/>
              <a:t>‹#›</a:t>
            </a:fld>
            <a:endParaRPr lang="en-US"/>
          </a:p>
        </p:txBody>
      </p:sp>
    </p:spTree>
    <p:extLst>
      <p:ext uri="{BB962C8B-B14F-4D97-AF65-F5344CB8AC3E}">
        <p14:creationId xmlns:p14="http://schemas.microsoft.com/office/powerpoint/2010/main" val="4305009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F17D19-F637-4011-80C8-C87CC92018BE}" type="datetimeFigureOut">
              <a:rPr lang="en-US" smtClean="0">
                <a:solidFill>
                  <a:prstClr val="black">
                    <a:tint val="75000"/>
                  </a:prstClr>
                </a:solidFill>
              </a:rPr>
              <a:pPr/>
              <a:t>8/13/2019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46147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F17D19-F637-4011-80C8-C87CC92018BE}" type="datetimeFigureOut">
              <a:rPr lang="en-US" smtClean="0">
                <a:solidFill>
                  <a:prstClr val="black">
                    <a:tint val="75000"/>
                  </a:prstClr>
                </a:solidFill>
              </a:rPr>
              <a:pPr/>
              <a:t>8/13/2019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32664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F17D19-F637-4011-80C8-C87CC92018BE}" type="datetimeFigureOut">
              <a:rPr lang="en-US" smtClean="0">
                <a:solidFill>
                  <a:prstClr val="black">
                    <a:tint val="75000"/>
                  </a:prstClr>
                </a:solidFill>
              </a:rPr>
              <a:pPr/>
              <a:t>8/13/2019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15620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73485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94374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31160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7302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62978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22566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7248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DF3B52D-E6F6-4FE3-BB72-8094F17FE7DD}" type="datetimeFigureOut">
              <a:rPr lang="en-US" smtClean="0"/>
              <a:t>8/13/2019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B30B5-D46F-4279-B954-9C81CA0C054C}" type="slidenum">
              <a:rPr lang="en-US" smtClean="0"/>
              <a:t>‹#›</a:t>
            </a:fld>
            <a:endParaRPr lang="en-US"/>
          </a:p>
        </p:txBody>
      </p:sp>
    </p:spTree>
    <p:extLst>
      <p:ext uri="{BB962C8B-B14F-4D97-AF65-F5344CB8AC3E}">
        <p14:creationId xmlns:p14="http://schemas.microsoft.com/office/powerpoint/2010/main" val="26030455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76231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01520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74017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26216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DC452B3-EC1A-4F70-BAC5-44D8C35F55D3}" type="datetimeFigureOut">
              <a:rPr lang="en-US" smtClean="0">
                <a:solidFill>
                  <a:prstClr val="black">
                    <a:tint val="75000"/>
                  </a:prstClr>
                </a:solidFill>
              </a:rPr>
              <a:pPr/>
              <a:t>8/13/2019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4D399B-278B-4116-BF05-6F9F8275B4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92262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C452B3-EC1A-4F70-BAC5-44D8C35F55D3}" type="datetimeFigureOut">
              <a:rPr lang="en-US" smtClean="0">
                <a:solidFill>
                  <a:prstClr val="black">
                    <a:tint val="75000"/>
                  </a:prstClr>
                </a:solidFill>
              </a:rPr>
              <a:pPr/>
              <a:t>8/13/2019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4D399B-278B-4116-BF05-6F9F8275B4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57601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C452B3-EC1A-4F70-BAC5-44D8C35F55D3}" type="datetimeFigureOut">
              <a:rPr lang="en-US" smtClean="0">
                <a:solidFill>
                  <a:prstClr val="black">
                    <a:tint val="75000"/>
                  </a:prstClr>
                </a:solidFill>
              </a:rPr>
              <a:pPr/>
              <a:t>8/13/2019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4D399B-278B-4116-BF05-6F9F8275B4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71895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DC452B3-EC1A-4F70-BAC5-44D8C35F55D3}" type="datetimeFigureOut">
              <a:rPr lang="en-US" smtClean="0">
                <a:solidFill>
                  <a:prstClr val="black">
                    <a:tint val="75000"/>
                  </a:prstClr>
                </a:solidFill>
              </a:rPr>
              <a:pPr/>
              <a:t>8/13/2019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4D399B-278B-4116-BF05-6F9F8275B4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79291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DC452B3-EC1A-4F70-BAC5-44D8C35F55D3}" type="datetimeFigureOut">
              <a:rPr lang="en-US" smtClean="0">
                <a:solidFill>
                  <a:prstClr val="black">
                    <a:tint val="75000"/>
                  </a:prstClr>
                </a:solidFill>
              </a:rPr>
              <a:pPr/>
              <a:t>8/13/2019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4D399B-278B-4116-BF05-6F9F8275B4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32302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C452B3-EC1A-4F70-BAC5-44D8C35F55D3}" type="datetimeFigureOut">
              <a:rPr lang="en-US" smtClean="0">
                <a:solidFill>
                  <a:prstClr val="black">
                    <a:tint val="75000"/>
                  </a:prstClr>
                </a:solidFill>
              </a:rPr>
              <a:pPr/>
              <a:t>8/13/2019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4D399B-278B-4116-BF05-6F9F8275B4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9446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F3B52D-E6F6-4FE3-BB72-8094F17FE7DD}" type="datetimeFigureOut">
              <a:rPr lang="en-US" smtClean="0"/>
              <a:t>8/13/2019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B30B5-D46F-4279-B954-9C81CA0C054C}" type="slidenum">
              <a:rPr lang="en-US" smtClean="0"/>
              <a:t>‹#›</a:t>
            </a:fld>
            <a:endParaRPr lang="en-US"/>
          </a:p>
        </p:txBody>
      </p:sp>
    </p:spTree>
    <p:extLst>
      <p:ext uri="{BB962C8B-B14F-4D97-AF65-F5344CB8AC3E}">
        <p14:creationId xmlns:p14="http://schemas.microsoft.com/office/powerpoint/2010/main" val="39228671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C452B3-EC1A-4F70-BAC5-44D8C35F55D3}" type="datetimeFigureOut">
              <a:rPr lang="en-US" smtClean="0">
                <a:solidFill>
                  <a:prstClr val="black">
                    <a:tint val="75000"/>
                  </a:prstClr>
                </a:solidFill>
              </a:rPr>
              <a:pPr/>
              <a:t>8/13/2019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4D399B-278B-4116-BF05-6F9F8275B4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71136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C452B3-EC1A-4F70-BAC5-44D8C35F55D3}" type="datetimeFigureOut">
              <a:rPr lang="en-US" smtClean="0">
                <a:solidFill>
                  <a:prstClr val="black">
                    <a:tint val="75000"/>
                  </a:prstClr>
                </a:solidFill>
              </a:rPr>
              <a:pPr/>
              <a:t>8/13/2019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4D399B-278B-4116-BF05-6F9F8275B4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922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C452B3-EC1A-4F70-BAC5-44D8C35F55D3}" type="datetimeFigureOut">
              <a:rPr lang="en-US" smtClean="0">
                <a:solidFill>
                  <a:prstClr val="black">
                    <a:tint val="75000"/>
                  </a:prstClr>
                </a:solidFill>
              </a:rPr>
              <a:pPr/>
              <a:t>8/13/2019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4D399B-278B-4116-BF05-6F9F8275B4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29379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C452B3-EC1A-4F70-BAC5-44D8C35F55D3}" type="datetimeFigureOut">
              <a:rPr lang="en-US" smtClean="0">
                <a:solidFill>
                  <a:prstClr val="black">
                    <a:tint val="75000"/>
                  </a:prstClr>
                </a:solidFill>
              </a:rPr>
              <a:pPr/>
              <a:t>8/13/2019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4D399B-278B-4116-BF05-6F9F8275B4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81699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C452B3-EC1A-4F70-BAC5-44D8C35F55D3}" type="datetimeFigureOut">
              <a:rPr lang="en-US" smtClean="0">
                <a:solidFill>
                  <a:prstClr val="black">
                    <a:tint val="75000"/>
                  </a:prstClr>
                </a:solidFill>
              </a:rPr>
              <a:pPr/>
              <a:t>8/13/2019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4D399B-278B-4116-BF05-6F9F8275B4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828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F17D19-F637-4011-80C8-C87CC92018BE}" type="datetimeFigureOut">
              <a:rPr lang="en-US" smtClean="0">
                <a:solidFill>
                  <a:prstClr val="black">
                    <a:tint val="75000"/>
                  </a:prstClr>
                </a:solidFill>
              </a:rPr>
              <a:pPr/>
              <a:t>8/13/2019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817635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F17D19-F637-4011-80C8-C87CC92018BE}" type="datetimeFigureOut">
              <a:rPr lang="en-US" smtClean="0">
                <a:solidFill>
                  <a:prstClr val="black">
                    <a:tint val="75000"/>
                  </a:prstClr>
                </a:solidFill>
              </a:rPr>
              <a:pPr/>
              <a:t>8/13/2019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486288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F17D19-F637-4011-80C8-C87CC92018BE}" type="datetimeFigureOut">
              <a:rPr lang="en-US" smtClean="0">
                <a:solidFill>
                  <a:prstClr val="black">
                    <a:tint val="75000"/>
                  </a:prstClr>
                </a:solidFill>
              </a:rPr>
              <a:pPr/>
              <a:t>8/13/2019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800028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0F17D19-F637-4011-80C8-C87CC92018BE}" type="datetimeFigureOut">
              <a:rPr lang="en-US" smtClean="0">
                <a:solidFill>
                  <a:prstClr val="black">
                    <a:tint val="75000"/>
                  </a:prstClr>
                </a:solidFill>
              </a:rPr>
              <a:pPr/>
              <a:t>8/13/2019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404931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6"/>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F17D19-F637-4011-80C8-C87CC92018BE}" type="datetimeFigureOut">
              <a:rPr lang="en-US" smtClean="0">
                <a:solidFill>
                  <a:prstClr val="black">
                    <a:tint val="75000"/>
                  </a:prstClr>
                </a:solidFill>
              </a:rPr>
              <a:pPr/>
              <a:t>8/13/2019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76460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DF3B52D-E6F6-4FE3-BB72-8094F17FE7DD}" type="datetimeFigureOut">
              <a:rPr lang="en-US" smtClean="0"/>
              <a:t>8/13/2019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1B30B5-D46F-4279-B954-9C81CA0C054C}" type="slidenum">
              <a:rPr lang="en-US" smtClean="0"/>
              <a:t>‹#›</a:t>
            </a:fld>
            <a:endParaRPr lang="en-US"/>
          </a:p>
        </p:txBody>
      </p:sp>
    </p:spTree>
    <p:extLst>
      <p:ext uri="{BB962C8B-B14F-4D97-AF65-F5344CB8AC3E}">
        <p14:creationId xmlns:p14="http://schemas.microsoft.com/office/powerpoint/2010/main" val="20921418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F17D19-F637-4011-80C8-C87CC92018BE}" type="datetimeFigureOut">
              <a:rPr lang="en-US" smtClean="0">
                <a:solidFill>
                  <a:prstClr val="black">
                    <a:tint val="75000"/>
                  </a:prstClr>
                </a:solidFill>
              </a:rPr>
              <a:pPr/>
              <a:t>8/13/2019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68073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F17D19-F637-4011-80C8-C87CC92018BE}" type="datetimeFigureOut">
              <a:rPr lang="en-US" smtClean="0">
                <a:solidFill>
                  <a:prstClr val="black">
                    <a:tint val="75000"/>
                  </a:prstClr>
                </a:solidFill>
              </a:rPr>
              <a:pPr/>
              <a:t>8/13/2019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40887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F17D19-F637-4011-80C8-C87CC92018BE}" type="datetimeFigureOut">
              <a:rPr lang="en-US" smtClean="0">
                <a:solidFill>
                  <a:prstClr val="black">
                    <a:tint val="75000"/>
                  </a:prstClr>
                </a:solidFill>
              </a:rPr>
              <a:pPr/>
              <a:t>8/13/2019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780078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4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F17D19-F637-4011-80C8-C87CC92018BE}" type="datetimeFigureOut">
              <a:rPr lang="en-US" smtClean="0">
                <a:solidFill>
                  <a:prstClr val="black">
                    <a:tint val="75000"/>
                  </a:prstClr>
                </a:solidFill>
              </a:rPr>
              <a:pPr/>
              <a:t>8/13/2019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423769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F17D19-F637-4011-80C8-C87CC92018BE}" type="datetimeFigureOut">
              <a:rPr lang="en-US" smtClean="0">
                <a:solidFill>
                  <a:prstClr val="black">
                    <a:tint val="75000"/>
                  </a:prstClr>
                </a:solidFill>
              </a:rPr>
              <a:pPr/>
              <a:t>8/13/2019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198295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F17D19-F637-4011-80C8-C87CC92018BE}" type="datetimeFigureOut">
              <a:rPr lang="en-US" smtClean="0">
                <a:solidFill>
                  <a:prstClr val="black">
                    <a:tint val="75000"/>
                  </a:prstClr>
                </a:solidFill>
              </a:rPr>
              <a:pPr/>
              <a:t>8/13/2019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70485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F17D19-F637-4011-80C8-C87CC92018BE}" type="datetimeFigureOut">
              <a:rPr lang="en-US" smtClean="0">
                <a:solidFill>
                  <a:prstClr val="black">
                    <a:tint val="75000"/>
                  </a:prstClr>
                </a:solidFill>
              </a:rPr>
              <a:pPr/>
              <a:t>8/13/2019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629020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F17D19-F637-4011-80C8-C87CC92018BE}" type="datetimeFigureOut">
              <a:rPr lang="en-US" smtClean="0">
                <a:solidFill>
                  <a:prstClr val="black">
                    <a:tint val="75000"/>
                  </a:prstClr>
                </a:solidFill>
              </a:rPr>
              <a:pPr/>
              <a:t>8/13/2019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67587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F17D19-F637-4011-80C8-C87CC92018BE}" type="datetimeFigureOut">
              <a:rPr lang="en-US" smtClean="0">
                <a:solidFill>
                  <a:prstClr val="black">
                    <a:tint val="75000"/>
                  </a:prstClr>
                </a:solidFill>
              </a:rPr>
              <a:pPr/>
              <a:t>8/13/2019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067204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0F17D19-F637-4011-80C8-C87CC92018BE}" type="datetimeFigureOut">
              <a:rPr lang="en-US" smtClean="0">
                <a:solidFill>
                  <a:prstClr val="black">
                    <a:tint val="75000"/>
                  </a:prstClr>
                </a:solidFill>
              </a:rPr>
              <a:pPr/>
              <a:t>8/13/2019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3346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DF3B52D-E6F6-4FE3-BB72-8094F17FE7DD}" type="datetimeFigureOut">
              <a:rPr lang="en-US" smtClean="0"/>
              <a:t>8/13/2019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1B30B5-D46F-4279-B954-9C81CA0C054C}" type="slidenum">
              <a:rPr lang="en-US" smtClean="0"/>
              <a:t>‹#›</a:t>
            </a:fld>
            <a:endParaRPr lang="en-US"/>
          </a:p>
        </p:txBody>
      </p:sp>
    </p:spTree>
    <p:extLst>
      <p:ext uri="{BB962C8B-B14F-4D97-AF65-F5344CB8AC3E}">
        <p14:creationId xmlns:p14="http://schemas.microsoft.com/office/powerpoint/2010/main" val="19298248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5"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F17D19-F637-4011-80C8-C87CC92018BE}" type="datetimeFigureOut">
              <a:rPr lang="en-US" smtClean="0">
                <a:solidFill>
                  <a:prstClr val="black">
                    <a:tint val="75000"/>
                  </a:prstClr>
                </a:solidFill>
              </a:rPr>
              <a:pPr/>
              <a:t>8/13/2019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38710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F17D19-F637-4011-80C8-C87CC92018BE}" type="datetimeFigureOut">
              <a:rPr lang="en-US" smtClean="0">
                <a:solidFill>
                  <a:prstClr val="black">
                    <a:tint val="75000"/>
                  </a:prstClr>
                </a:solidFill>
              </a:rPr>
              <a:pPr/>
              <a:t>8/13/2019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75657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F17D19-F637-4011-80C8-C87CC92018BE}" type="datetimeFigureOut">
              <a:rPr lang="en-US" smtClean="0">
                <a:solidFill>
                  <a:prstClr val="black">
                    <a:tint val="75000"/>
                  </a:prstClr>
                </a:solidFill>
              </a:rPr>
              <a:pPr/>
              <a:t>8/13/2019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451357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F17D19-F637-4011-80C8-C87CC92018BE}" type="datetimeFigureOut">
              <a:rPr lang="en-US" smtClean="0">
                <a:solidFill>
                  <a:prstClr val="black">
                    <a:tint val="75000"/>
                  </a:prstClr>
                </a:solidFill>
              </a:rPr>
              <a:pPr/>
              <a:t>8/13/2019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746436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1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4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F17D19-F637-4011-80C8-C87CC92018BE}" type="datetimeFigureOut">
              <a:rPr lang="en-US" smtClean="0">
                <a:solidFill>
                  <a:prstClr val="black">
                    <a:tint val="75000"/>
                  </a:prstClr>
                </a:solidFill>
              </a:rPr>
              <a:pPr/>
              <a:t>8/13/2019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550494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F17D19-F637-4011-80C8-C87CC92018BE}" type="datetimeFigureOut">
              <a:rPr lang="en-US" smtClean="0">
                <a:solidFill>
                  <a:prstClr val="black">
                    <a:tint val="75000"/>
                  </a:prstClr>
                </a:solidFill>
              </a:rPr>
              <a:pPr/>
              <a:t>8/13/2019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33893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F17D19-F637-4011-80C8-C87CC92018BE}" type="datetimeFigureOut">
              <a:rPr lang="en-US" smtClean="0">
                <a:solidFill>
                  <a:prstClr val="black">
                    <a:tint val="75000"/>
                  </a:prstClr>
                </a:solidFill>
              </a:rPr>
              <a:pPr/>
              <a:t>8/13/2019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201532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33245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74116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6504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F3B52D-E6F6-4FE3-BB72-8094F17FE7DD}" type="datetimeFigureOut">
              <a:rPr lang="en-US" smtClean="0"/>
              <a:t>8/13/2019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1B30B5-D46F-4279-B954-9C81CA0C054C}" type="slidenum">
              <a:rPr lang="en-US" smtClean="0"/>
              <a:t>‹#›</a:t>
            </a:fld>
            <a:endParaRPr lang="en-US"/>
          </a:p>
        </p:txBody>
      </p:sp>
    </p:spTree>
    <p:extLst>
      <p:ext uri="{BB962C8B-B14F-4D97-AF65-F5344CB8AC3E}">
        <p14:creationId xmlns:p14="http://schemas.microsoft.com/office/powerpoint/2010/main" val="439822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12501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8/13/2019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23147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8/13/2019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11437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8/13/2019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70701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78320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37636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04256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03160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68356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3471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DF3B52D-E6F6-4FE3-BB72-8094F17FE7DD}" type="datetimeFigureOut">
              <a:rPr lang="en-US" smtClean="0"/>
              <a:t>8/13/2019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B30B5-D46F-4279-B954-9C81CA0C054C}" type="slidenum">
              <a:rPr lang="en-US" smtClean="0"/>
              <a:t>‹#›</a:t>
            </a:fld>
            <a:endParaRPr lang="en-US"/>
          </a:p>
        </p:txBody>
      </p:sp>
    </p:spTree>
    <p:extLst>
      <p:ext uri="{BB962C8B-B14F-4D97-AF65-F5344CB8AC3E}">
        <p14:creationId xmlns:p14="http://schemas.microsoft.com/office/powerpoint/2010/main" val="28328581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51126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99587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5"/>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5"/>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8/13/2019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73486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8/13/2019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88155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8/13/2019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69732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5489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0"/>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85508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16441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49445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1_Blue Gradient">
    <p:spTree>
      <p:nvGrpSpPr>
        <p:cNvPr id="1" name=""/>
        <p:cNvGrpSpPr/>
        <p:nvPr/>
      </p:nvGrpSpPr>
      <p:grpSpPr>
        <a:xfrm>
          <a:off x="0" y="0"/>
          <a:ext cx="0" cy="0"/>
          <a:chOff x="0" y="0"/>
          <a:chExt cx="0" cy="0"/>
        </a:xfrm>
      </p:grpSpPr>
      <p:sp>
        <p:nvSpPr>
          <p:cNvPr id="2" name="Rectangle 1"/>
          <p:cNvSpPr/>
          <p:nvPr userDrawn="1"/>
        </p:nvSpPr>
        <p:spPr>
          <a:xfrm>
            <a:off x="0" y="0"/>
            <a:ext cx="10668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3"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200" y="5867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Grp="1" noChangeArrowheads="1"/>
          </p:cNvSpPr>
          <p:nvPr>
            <p:ph type="sldNum" sz="quarter" idx="10"/>
          </p:nvPr>
        </p:nvSpPr>
        <p:spPr>
          <a:xfrm>
            <a:off x="7010400" y="6492878"/>
            <a:ext cx="2133600" cy="365125"/>
          </a:xfrm>
        </p:spPr>
        <p:txBody>
          <a:bodyPr/>
          <a:lstStyle>
            <a:lvl1pPr fontAlgn="base">
              <a:spcBef>
                <a:spcPct val="0"/>
              </a:spcBef>
              <a:spcAft>
                <a:spcPct val="0"/>
              </a:spcAft>
              <a:defRPr>
                <a:solidFill>
                  <a:prstClr val="black">
                    <a:tint val="75000"/>
                  </a:prstClr>
                </a:solidFill>
                <a:latin typeface="Times New Roman" pitchFamily="18" charset="0"/>
              </a:defRPr>
            </a:lvl1pPr>
          </a:lstStyle>
          <a:p>
            <a:pPr>
              <a:defRPr/>
            </a:pPr>
            <a:fld id="{2759228D-1CE3-49DA-A8E6-7EEA5A495C06}" type="slidenum">
              <a:rPr lang="en-US"/>
              <a:pPr>
                <a:defRPr/>
              </a:pPr>
              <a:t>‹#›</a:t>
            </a:fld>
            <a:endParaRPr lang="en-US" dirty="0"/>
          </a:p>
        </p:txBody>
      </p:sp>
    </p:spTree>
    <p:extLst>
      <p:ext uri="{BB962C8B-B14F-4D97-AF65-F5344CB8AC3E}">
        <p14:creationId xmlns:p14="http://schemas.microsoft.com/office/powerpoint/2010/main" val="4011834960"/>
      </p:ext>
    </p:extLst>
  </p:cSld>
  <p:clrMapOvr>
    <a:masterClrMapping/>
  </p:clrMapOvr>
  <p:transition spd="slow">
    <p:strips dir="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DF3B52D-E6F6-4FE3-BB72-8094F17FE7DD}" type="datetimeFigureOut">
              <a:rPr lang="en-US" smtClean="0"/>
              <a:t>8/13/2019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B30B5-D46F-4279-B954-9C81CA0C054C}" type="slidenum">
              <a:rPr lang="en-US" smtClean="0"/>
              <a:t>‹#›</a:t>
            </a:fld>
            <a:endParaRPr lang="en-US"/>
          </a:p>
        </p:txBody>
      </p:sp>
    </p:spTree>
    <p:extLst>
      <p:ext uri="{BB962C8B-B14F-4D97-AF65-F5344CB8AC3E}">
        <p14:creationId xmlns:p14="http://schemas.microsoft.com/office/powerpoint/2010/main" val="2276780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F3B52D-E6F6-4FE3-BB72-8094F17FE7DD}" type="datetimeFigureOut">
              <a:rPr lang="en-US" smtClean="0"/>
              <a:t>8/13/2019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1B30B5-D46F-4279-B954-9C81CA0C054C}" type="slidenum">
              <a:rPr lang="en-US" smtClean="0"/>
              <a:t>‹#›</a:t>
            </a:fld>
            <a:endParaRPr lang="en-US"/>
          </a:p>
        </p:txBody>
      </p:sp>
    </p:spTree>
    <p:extLst>
      <p:ext uri="{BB962C8B-B14F-4D97-AF65-F5344CB8AC3E}">
        <p14:creationId xmlns:p14="http://schemas.microsoft.com/office/powerpoint/2010/main" val="1307904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85000"/>
              </a:schemeClr>
            </a:gs>
            <a:gs pos="100000">
              <a:schemeClr val="accent1">
                <a:lumMod val="40000"/>
                <a:lumOff val="6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F17D19-F637-4011-80C8-C87CC92018BE}" type="datetimeFigureOut">
              <a:rPr lang="en-US" smtClean="0">
                <a:solidFill>
                  <a:prstClr val="black">
                    <a:tint val="75000"/>
                  </a:prstClr>
                </a:solidFill>
              </a:rPr>
              <a:pPr/>
              <a:t>8/13/2019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968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85000"/>
              </a:schemeClr>
            </a:gs>
            <a:gs pos="100000">
              <a:schemeClr val="accent1">
                <a:lumMod val="40000"/>
                <a:lumOff val="6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522290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gs>
            <a:gs pos="50000">
              <a:schemeClr val="bg1">
                <a:lumMod val="85000"/>
              </a:schemeClr>
            </a:gs>
            <a:gs pos="100000">
              <a:schemeClr val="accent1">
                <a:lumMod val="40000"/>
                <a:lumOff val="6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C452B3-EC1A-4F70-BAC5-44D8C35F55D3}" type="datetimeFigureOut">
              <a:rPr lang="en-US" smtClean="0">
                <a:solidFill>
                  <a:prstClr val="black">
                    <a:tint val="75000"/>
                  </a:prstClr>
                </a:solidFill>
              </a:rPr>
              <a:pPr/>
              <a:t>8/13/2019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4D399B-278B-4116-BF05-6F9F8275B4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010401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85000"/>
              </a:schemeClr>
            </a:gs>
            <a:gs pos="100000">
              <a:schemeClr val="accent1">
                <a:lumMod val="40000"/>
                <a:lumOff val="6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F17D19-F637-4011-80C8-C87CC92018BE}" type="datetimeFigureOut">
              <a:rPr lang="en-US" smtClean="0">
                <a:solidFill>
                  <a:prstClr val="black">
                    <a:tint val="75000"/>
                  </a:prstClr>
                </a:solidFill>
              </a:rPr>
              <a:pPr/>
              <a:t>8/13/2019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D48A52-25E0-4446-933B-653D61E820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1620761"/>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85000"/>
              </a:schemeClr>
            </a:gs>
            <a:gs pos="100000">
              <a:schemeClr val="accent1">
                <a:lumMod val="40000"/>
                <a:lumOff val="6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F17D19-F637-4011-80C8-C87CC92018BE}" type="datetimeFigureOut">
              <a:rPr lang="en-US" smtClean="0">
                <a:solidFill>
                  <a:prstClr val="black">
                    <a:tint val="75000"/>
                  </a:prstClr>
                </a:solidFill>
              </a:rPr>
              <a:pPr/>
              <a:t>8/13/2019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6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6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D48A52-25E0-4446-933B-653D61E820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6706179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85000"/>
              </a:schemeClr>
            </a:gs>
            <a:gs pos="100000">
              <a:schemeClr val="accent1">
                <a:lumMod val="40000"/>
                <a:lumOff val="6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8/13/2019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524022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85000"/>
              </a:schemeClr>
            </a:gs>
            <a:gs pos="100000">
              <a:schemeClr val="accent1">
                <a:lumMod val="40000"/>
                <a:lumOff val="6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8/13/2019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8251169"/>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9.xml"/><Relationship Id="rId5" Type="http://schemas.openxmlformats.org/officeDocument/2006/relationships/image" Target="../media/image12.jpe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9.xml"/><Relationship Id="rId5" Type="http://schemas.openxmlformats.org/officeDocument/2006/relationships/image" Target="../media/image16.jp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6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89.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35.xml"/><Relationship Id="rId5" Type="http://schemas.openxmlformats.org/officeDocument/2006/relationships/chart" Target="../charts/chart1.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35.xml"/><Relationship Id="rId5" Type="http://schemas.openxmlformats.org/officeDocument/2006/relationships/image" Target="../media/image22.jpe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40.xml"/><Relationship Id="rId5" Type="http://schemas.openxmlformats.org/officeDocument/2006/relationships/image" Target="../media/image19.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68.xml"/><Relationship Id="rId6" Type="http://schemas.openxmlformats.org/officeDocument/2006/relationships/image" Target="../media/image25.png"/><Relationship Id="rId5" Type="http://schemas.openxmlformats.org/officeDocument/2006/relationships/image" Target="../media/image7.jpeg"/><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68.xml"/><Relationship Id="rId6" Type="http://schemas.openxmlformats.org/officeDocument/2006/relationships/image" Target="../media/image7.jpeg"/><Relationship Id="rId5" Type="http://schemas.openxmlformats.org/officeDocument/2006/relationships/chart" Target="../charts/chart4.xml"/><Relationship Id="rId4" Type="http://schemas.openxmlformats.org/officeDocument/2006/relationships/chart" Target="../charts/chart3.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40.xml"/><Relationship Id="rId6" Type="http://schemas.openxmlformats.org/officeDocument/2006/relationships/image" Target="../media/image19.png"/><Relationship Id="rId5" Type="http://schemas.openxmlformats.org/officeDocument/2006/relationships/image" Target="../media/image28.jpe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7.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56.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29.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7.xml"/><Relationship Id="rId1" Type="http://schemas.openxmlformats.org/officeDocument/2006/relationships/slideLayout" Target="../slideLayouts/slideLayout51.xml"/><Relationship Id="rId6" Type="http://schemas.openxmlformats.org/officeDocument/2006/relationships/image" Target="../media/image19.png"/><Relationship Id="rId5" Type="http://schemas.openxmlformats.org/officeDocument/2006/relationships/image" Target="../media/image38.jpg"/><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8.xml"/><Relationship Id="rId1" Type="http://schemas.openxmlformats.org/officeDocument/2006/relationships/slideLayout" Target="../slideLayouts/slideLayout57.xml"/><Relationship Id="rId5" Type="http://schemas.openxmlformats.org/officeDocument/2006/relationships/image" Target="../media/image19.png"/><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9.xml"/><Relationship Id="rId1" Type="http://schemas.openxmlformats.org/officeDocument/2006/relationships/slideLayout" Target="../slideLayouts/slideLayout57.xml"/><Relationship Id="rId5" Type="http://schemas.openxmlformats.org/officeDocument/2006/relationships/image" Target="../media/image19.pn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0.xml"/><Relationship Id="rId1" Type="http://schemas.openxmlformats.org/officeDocument/2006/relationships/slideLayout" Target="../slideLayouts/slideLayout51.xml"/><Relationship Id="rId6" Type="http://schemas.openxmlformats.org/officeDocument/2006/relationships/image" Target="../media/image19.png"/><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1.xml"/><Relationship Id="rId1" Type="http://schemas.openxmlformats.org/officeDocument/2006/relationships/slideLayout" Target="../slideLayouts/slideLayout51.xml"/><Relationship Id="rId5" Type="http://schemas.openxmlformats.org/officeDocument/2006/relationships/image" Target="../media/image43.pn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2.xml"/><Relationship Id="rId1" Type="http://schemas.openxmlformats.org/officeDocument/2006/relationships/slideLayout" Target="../slideLayouts/slideLayout62.xml"/><Relationship Id="rId5" Type="http://schemas.openxmlformats.org/officeDocument/2006/relationships/image" Target="../media/image19.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46.png"/><Relationship Id="rId4" Type="http://schemas.openxmlformats.org/officeDocument/2006/relationships/image" Target="../media/image7.jpe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45.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9.jpe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9.xml"/><Relationship Id="rId5" Type="http://schemas.openxmlformats.org/officeDocument/2006/relationships/image" Target="../media/image10.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9.xml"/><Relationship Id="rId5" Type="http://schemas.openxmlformats.org/officeDocument/2006/relationships/image" Target="../media/image11.jpe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HTD_PowerPoint_SlideTemplate_Photo_bluehighway1.jpg"/>
          <p:cNvPicPr>
            <a:picLocks noChangeAspect="1"/>
          </p:cNvPicPr>
          <p:nvPr/>
        </p:nvPicPr>
        <p:blipFill>
          <a:blip r:embed="rId3" cstate="print"/>
          <a:stretch>
            <a:fillRect/>
          </a:stretch>
        </p:blipFill>
        <p:spPr>
          <a:xfrm>
            <a:off x="0" y="0"/>
            <a:ext cx="9144000" cy="6858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1583" y="2534299"/>
            <a:ext cx="4800831" cy="1789401"/>
          </a:xfrm>
          <a:prstGeom prst="rect">
            <a:avLst/>
          </a:prstGeom>
          <a:effectLst>
            <a:outerShdw blurRad="50800" dist="38100" dir="2700000" algn="tl" rotWithShape="0">
              <a:prstClr val="black">
                <a:alpha val="40000"/>
              </a:prstClr>
            </a:outerShdw>
          </a:effectLst>
        </p:spPr>
      </p:pic>
      <p:cxnSp>
        <p:nvCxnSpPr>
          <p:cNvPr id="6" name="Straight Connector 5"/>
          <p:cNvCxnSpPr/>
          <p:nvPr/>
        </p:nvCxnSpPr>
        <p:spPr>
          <a:xfrm>
            <a:off x="0" y="685800"/>
            <a:ext cx="914400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8" name="Straight Connector 7"/>
          <p:cNvCxnSpPr/>
          <p:nvPr/>
        </p:nvCxnSpPr>
        <p:spPr>
          <a:xfrm>
            <a:off x="0" y="762000"/>
            <a:ext cx="9144000" cy="0"/>
          </a:xfrm>
          <a:prstGeom prst="line">
            <a:avLst/>
          </a:prstGeom>
          <a:ln w="114300">
            <a:solidFill>
              <a:srgbClr val="204D84"/>
            </a:solidFill>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p:nvCxnSpPr>
        <p:spPr>
          <a:xfrm>
            <a:off x="0" y="838200"/>
            <a:ext cx="9144000"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
        <p:nvSpPr>
          <p:cNvPr id="10" name="Subtitle 2"/>
          <p:cNvSpPr txBox="1">
            <a:spLocks/>
          </p:cNvSpPr>
          <p:nvPr/>
        </p:nvSpPr>
        <p:spPr>
          <a:xfrm>
            <a:off x="-10161" y="-51708"/>
            <a:ext cx="5904333" cy="131064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defRPr/>
            </a:pPr>
            <a:r>
              <a:rPr lang="en-US" sz="2400" b="1" dirty="0" smtClean="0">
                <a:solidFill>
                  <a:prstClr val="white"/>
                </a:solidFill>
                <a:latin typeface="Arial Narrow" panose="020B0606020202030204" pitchFamily="34" charset="0"/>
              </a:rPr>
              <a:t>Kevin Thornton, P.E.</a:t>
            </a:r>
          </a:p>
          <a:p>
            <a:pPr algn="l">
              <a:spcBef>
                <a:spcPts val="0"/>
              </a:spcBef>
              <a:defRPr/>
            </a:pPr>
            <a:r>
              <a:rPr lang="en-US" sz="2400" b="1" dirty="0" smtClean="0">
                <a:solidFill>
                  <a:prstClr val="white"/>
                </a:solidFill>
                <a:latin typeface="Arial Narrow" panose="020B0606020202030204" pitchFamily="34" charset="0"/>
              </a:rPr>
              <a:t>Assistant Chief </a:t>
            </a:r>
            <a:r>
              <a:rPr lang="en-US" sz="2400" b="1" dirty="0" smtClean="0">
                <a:solidFill>
                  <a:prstClr val="white"/>
                </a:solidFill>
                <a:latin typeface="Arial Narrow" panose="020B0606020202030204" pitchFamily="34" charset="0"/>
              </a:rPr>
              <a:t>Engineer </a:t>
            </a:r>
            <a:r>
              <a:rPr lang="en-US" sz="2400" b="1" dirty="0" smtClean="0">
                <a:solidFill>
                  <a:prstClr val="white"/>
                </a:solidFill>
                <a:latin typeface="Arial Narrow" panose="020B0606020202030204" pitchFamily="34" charset="0"/>
              </a:rPr>
              <a:t>- Planning</a:t>
            </a:r>
            <a:endParaRPr lang="en-US" sz="2000" b="1" dirty="0">
              <a:solidFill>
                <a:prstClr val="white"/>
              </a:solidFill>
              <a:latin typeface="Arial Narrow" panose="020B0606020202030204" pitchFamily="34" charset="0"/>
            </a:endParaRPr>
          </a:p>
        </p:txBody>
      </p:sp>
      <p:sp>
        <p:nvSpPr>
          <p:cNvPr id="11" name="Subtitle 2"/>
          <p:cNvSpPr txBox="1">
            <a:spLocks/>
          </p:cNvSpPr>
          <p:nvPr/>
        </p:nvSpPr>
        <p:spPr>
          <a:xfrm>
            <a:off x="-91439" y="5867400"/>
            <a:ext cx="9235444" cy="1066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defRPr/>
            </a:pPr>
            <a:r>
              <a:rPr lang="en-US" sz="2800" b="1" dirty="0" smtClean="0">
                <a:solidFill>
                  <a:prstClr val="white"/>
                </a:solidFill>
                <a:latin typeface="Arial Narrow" panose="020B0606020202030204" pitchFamily="34" charset="0"/>
              </a:rPr>
              <a:t>Transportation Research Committee Engineering Conference</a:t>
            </a:r>
          </a:p>
          <a:p>
            <a:pPr algn="r">
              <a:defRPr/>
            </a:pPr>
            <a:r>
              <a:rPr lang="en-US" sz="2400" dirty="0" smtClean="0">
                <a:solidFill>
                  <a:prstClr val="white"/>
                </a:solidFill>
                <a:latin typeface="Arial Narrow" panose="020B0606020202030204" pitchFamily="34" charset="0"/>
              </a:rPr>
              <a:t>Wednesday, August 14, 2019</a:t>
            </a:r>
            <a:endParaRPr lang="en-US" sz="2400" dirty="0">
              <a:solidFill>
                <a:prstClr val="white"/>
              </a:solidFill>
              <a:latin typeface="Arial Narrow" panose="020B0606020202030204" pitchFamily="34" charset="0"/>
            </a:endParaRPr>
          </a:p>
        </p:txBody>
      </p:sp>
    </p:spTree>
    <p:extLst>
      <p:ext uri="{BB962C8B-B14F-4D97-AF65-F5344CB8AC3E}">
        <p14:creationId xmlns:p14="http://schemas.microsoft.com/office/powerpoint/2010/main" val="222771132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descr="AHTD_PowerPoint_SlideTemplate_textpages_footer1.jpg"/>
          <p:cNvPicPr>
            <a:picLocks noChangeAspect="1"/>
          </p:cNvPicPr>
          <p:nvPr/>
        </p:nvPicPr>
        <p:blipFill>
          <a:blip r:embed="rId3" cstate="print"/>
          <a:stretch>
            <a:fillRect/>
          </a:stretch>
        </p:blipFill>
        <p:spPr>
          <a:xfrm>
            <a:off x="0" y="2"/>
            <a:ext cx="9144000" cy="651867"/>
          </a:xfrm>
          <a:prstGeom prst="rect">
            <a:avLst/>
          </a:prstGeom>
          <a:noFill/>
          <a:ln>
            <a:noFill/>
          </a:ln>
        </p:spPr>
      </p:pic>
      <p:cxnSp>
        <p:nvCxnSpPr>
          <p:cNvPr id="12" name="Straight Connector 11"/>
          <p:cNvCxnSpPr/>
          <p:nvPr/>
        </p:nvCxnSpPr>
        <p:spPr>
          <a:xfrm>
            <a:off x="0" y="685800"/>
            <a:ext cx="9144000"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10" name="TextBox 9"/>
          <p:cNvSpPr txBox="1"/>
          <p:nvPr/>
        </p:nvSpPr>
        <p:spPr>
          <a:xfrm>
            <a:off x="0" y="693534"/>
            <a:ext cx="9143999" cy="707834"/>
          </a:xfrm>
          <a:prstGeom prst="rect">
            <a:avLst/>
          </a:prstGeom>
          <a:noFill/>
        </p:spPr>
        <p:txBody>
          <a:bodyPr wrap="square" lIns="91388" tIns="45694" rIns="91388" bIns="45694" rtlCol="0">
            <a:spAutoFit/>
          </a:bodyPr>
          <a:lstStyle/>
          <a:p>
            <a:pPr marL="0" marR="0" lvl="0" indent="0" algn="ctr" defTabSz="913793" rtl="0" eaLnBrk="1" fontAlgn="auto" latinLnBrk="0" hangingPunct="1">
              <a:lnSpc>
                <a:spcPct val="100000"/>
              </a:lnSpc>
              <a:spcBef>
                <a:spcPts val="0"/>
              </a:spcBef>
              <a:spcAft>
                <a:spcPts val="4800"/>
              </a:spcAft>
              <a:buClrTx/>
              <a:buSzTx/>
              <a:buFontTx/>
              <a:buNone/>
              <a:tabLst/>
              <a:defRPr/>
            </a:pPr>
            <a:r>
              <a:rPr kumimoji="0" lang="en-US" sz="4000" b="1" i="0" u="sng"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Casino Revenue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45498"/>
            <a:ext cx="1186998" cy="442215"/>
          </a:xfrm>
          <a:prstGeom prst="rect">
            <a:avLst/>
          </a:prstGeom>
        </p:spPr>
      </p:pic>
      <p:sp>
        <p:nvSpPr>
          <p:cNvPr id="8" name="TextBox 7"/>
          <p:cNvSpPr txBox="1"/>
          <p:nvPr/>
        </p:nvSpPr>
        <p:spPr>
          <a:xfrm>
            <a:off x="13010" y="1600200"/>
            <a:ext cx="9144000" cy="1518312"/>
          </a:xfrm>
          <a:prstGeom prst="rect">
            <a:avLst/>
          </a:prstGeom>
          <a:noFill/>
        </p:spPr>
        <p:txBody>
          <a:bodyPr wrap="square" lIns="91388" tIns="45694" rIns="91388" bIns="45694" rtlCol="0">
            <a:spAutoFit/>
          </a:bodyPr>
          <a:lstStyle>
            <a:defPPr>
              <a:defRPr lang="en-US"/>
            </a:defPPr>
            <a:lvl1pPr marL="571500" marR="0" lvl="0" indent="-571500" defTabSz="913793" fontAlgn="auto">
              <a:lnSpc>
                <a:spcPct val="100000"/>
              </a:lnSpc>
              <a:spcBef>
                <a:spcPts val="0"/>
              </a:spcBef>
              <a:spcAft>
                <a:spcPts val="4800"/>
              </a:spcAft>
              <a:buClrTx/>
              <a:buSzTx/>
              <a:buFont typeface="Arial" panose="020B0604020202020204" pitchFamily="34" charset="0"/>
              <a:buChar char="•"/>
              <a:tabLst/>
              <a:defRPr kumimoji="0" sz="3600" b="1" i="0" u="none" strike="noStrike" cap="none" spc="0" normalizeH="0" baseline="0">
                <a:ln>
                  <a:noFill/>
                </a:ln>
                <a:solidFill>
                  <a:prstClr val="black"/>
                </a:solidFill>
                <a:effectLst/>
                <a:uLnTx/>
                <a:uFillTx/>
                <a:latin typeface="Arial Narrow" panose="020B0606020202030204" pitchFamily="34" charset="0"/>
                <a:cs typeface="Arial" panose="020B0604020202020204" pitchFamily="34" charset="0"/>
              </a:defRPr>
            </a:lvl1pPr>
          </a:lstStyle>
          <a:p>
            <a:pPr marL="0" marR="0" lvl="0" indent="0" algn="ctr" defTabSz="913793" rtl="0" eaLnBrk="1" fontAlgn="auto" latinLnBrk="0" hangingPunct="1">
              <a:lnSpc>
                <a:spcPct val="100000"/>
              </a:lnSpc>
              <a:spcBef>
                <a:spcPts val="0"/>
              </a:spcBef>
              <a:spcAft>
                <a:spcPts val="2000"/>
              </a:spcAft>
              <a:buClrTx/>
              <a:buSzTx/>
              <a:buFont typeface="Arial" panose="020B0604020202020204" pitchFamily="34" charset="0"/>
              <a:buNone/>
              <a:tabLst/>
              <a:defRPr/>
            </a:pPr>
            <a:r>
              <a:rPr kumimoji="0" lang="en-US" sz="32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All New Casino Revenue</a:t>
            </a:r>
          </a:p>
          <a:p>
            <a:pPr marL="0" marR="0" lvl="0" indent="0" algn="ctr" defTabSz="913793" rtl="0" eaLnBrk="1" fontAlgn="auto" latinLnBrk="0" hangingPunct="1">
              <a:lnSpc>
                <a:spcPct val="100000"/>
              </a:lnSpc>
              <a:spcBef>
                <a:spcPts val="0"/>
              </a:spcBef>
              <a:spcAft>
                <a:spcPts val="2000"/>
              </a:spcAft>
              <a:buClrTx/>
              <a:buSzTx/>
              <a:buFont typeface="Arial" panose="020B0604020202020204" pitchFamily="34" charset="0"/>
              <a:buNone/>
              <a:tabLst/>
              <a:defRPr/>
            </a:pPr>
            <a:r>
              <a:rPr kumimoji="0" lang="en-US" sz="44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$35 Million </a:t>
            </a:r>
            <a:r>
              <a:rPr kumimoji="0" lang="en-US" sz="44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Annually to A</a:t>
            </a:r>
            <a:r>
              <a:rPr kumimoji="0" lang="en-US" sz="3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R</a:t>
            </a:r>
            <a:r>
              <a:rPr kumimoji="0" lang="en-US" sz="44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DOT</a:t>
            </a:r>
            <a:endParaRPr kumimoji="0" lang="en-US" sz="4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13" name="TextBox 12"/>
          <p:cNvSpPr txBox="1"/>
          <p:nvPr/>
        </p:nvSpPr>
        <p:spPr>
          <a:xfrm>
            <a:off x="0" y="74219"/>
            <a:ext cx="9144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Act 416</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050" name="Picture 2" descr="Image result for casino chips"/>
          <p:cNvPicPr>
            <a:picLocks noChangeAspect="1" noChangeArrowheads="1"/>
          </p:cNvPicPr>
          <p:nvPr/>
        </p:nvPicPr>
        <p:blipFill rotWithShape="1">
          <a:blip r:embed="rId5">
            <a:extLst>
              <a:ext uri="{28A0092B-C50C-407E-A947-70E740481C1C}">
                <a14:useLocalDpi xmlns:a14="http://schemas.microsoft.com/office/drawing/2010/main" val="0"/>
              </a:ext>
            </a:extLst>
          </a:blip>
          <a:srcRect b="9527"/>
          <a:stretch/>
        </p:blipFill>
        <p:spPr bwMode="auto">
          <a:xfrm>
            <a:off x="2055141" y="3657600"/>
            <a:ext cx="5059737" cy="2492298"/>
          </a:xfrm>
          <a:prstGeom prst="rect">
            <a:avLst/>
          </a:prstGeom>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880706"/>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descr="AHTD_PowerPoint_SlideTemplate_textpages_footer1.jpg"/>
          <p:cNvPicPr>
            <a:picLocks noChangeAspect="1"/>
          </p:cNvPicPr>
          <p:nvPr/>
        </p:nvPicPr>
        <p:blipFill>
          <a:blip r:embed="rId3" cstate="print"/>
          <a:stretch>
            <a:fillRect/>
          </a:stretch>
        </p:blipFill>
        <p:spPr>
          <a:xfrm>
            <a:off x="0" y="2"/>
            <a:ext cx="9144000" cy="651867"/>
          </a:xfrm>
          <a:prstGeom prst="rect">
            <a:avLst/>
          </a:prstGeom>
          <a:noFill/>
          <a:ln>
            <a:noFill/>
          </a:ln>
        </p:spPr>
      </p:pic>
      <p:cxnSp>
        <p:nvCxnSpPr>
          <p:cNvPr id="12" name="Straight Connector 11"/>
          <p:cNvCxnSpPr/>
          <p:nvPr/>
        </p:nvCxnSpPr>
        <p:spPr>
          <a:xfrm>
            <a:off x="0" y="685800"/>
            <a:ext cx="9144000"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45498"/>
            <a:ext cx="1186998" cy="442215"/>
          </a:xfrm>
          <a:prstGeom prst="rect">
            <a:avLst/>
          </a:prstGeom>
        </p:spPr>
      </p:pic>
      <p:sp>
        <p:nvSpPr>
          <p:cNvPr id="13" name="TextBox 12"/>
          <p:cNvSpPr txBox="1"/>
          <p:nvPr/>
        </p:nvSpPr>
        <p:spPr>
          <a:xfrm>
            <a:off x="228599" y="1462923"/>
            <a:ext cx="8915400" cy="2769937"/>
          </a:xfrm>
          <a:prstGeom prst="rect">
            <a:avLst/>
          </a:prstGeom>
          <a:noFill/>
        </p:spPr>
        <p:txBody>
          <a:bodyPr wrap="square" lIns="91388" tIns="45694" rIns="91388" bIns="45694" rtlCol="0">
            <a:spAutoFit/>
          </a:bodyPr>
          <a:lstStyle>
            <a:defPPr>
              <a:defRPr lang="en-US"/>
            </a:defPPr>
            <a:lvl1pPr marL="571500" marR="0" lvl="0" indent="-571500" defTabSz="913793" fontAlgn="auto">
              <a:lnSpc>
                <a:spcPct val="100000"/>
              </a:lnSpc>
              <a:spcBef>
                <a:spcPts val="0"/>
              </a:spcBef>
              <a:spcAft>
                <a:spcPts val="4800"/>
              </a:spcAft>
              <a:buClrTx/>
              <a:buSzTx/>
              <a:buFont typeface="Arial" panose="020B0604020202020204" pitchFamily="34" charset="0"/>
              <a:buChar char="•"/>
              <a:tabLst/>
              <a:defRPr kumimoji="0" sz="3600" b="1" i="0" u="none" strike="noStrike" cap="none" spc="0" normalizeH="0" baseline="0">
                <a:ln>
                  <a:noFill/>
                </a:ln>
                <a:solidFill>
                  <a:prstClr val="black"/>
                </a:solidFill>
                <a:effectLst/>
                <a:uLnTx/>
                <a:uFillTx/>
                <a:latin typeface="Arial Narrow" panose="020B0606020202030204" pitchFamily="34" charset="0"/>
                <a:cs typeface="Arial" panose="020B0604020202020204" pitchFamily="34" charset="0"/>
              </a:defRPr>
            </a:lvl1pPr>
          </a:lstStyle>
          <a:p>
            <a:pPr marL="0" marR="0" lvl="0" indent="0" algn="l" defTabSz="913793" rtl="0" eaLnBrk="1" fontAlgn="auto" latinLnBrk="0" hangingPunct="1">
              <a:lnSpc>
                <a:spcPct val="100000"/>
              </a:lnSpc>
              <a:spcBef>
                <a:spcPts val="0"/>
              </a:spcBef>
              <a:spcAft>
                <a:spcPts val="200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Motor Fuel Tax					$ 58 Million</a:t>
            </a:r>
          </a:p>
          <a:p>
            <a:pPr marL="0" marR="0" lvl="0" indent="0" algn="l" defTabSz="913793" rtl="0" eaLnBrk="1" fontAlgn="auto" latinLnBrk="0" hangingPunct="1">
              <a:lnSpc>
                <a:spcPct val="100000"/>
              </a:lnSpc>
              <a:spcBef>
                <a:spcPts val="0"/>
              </a:spcBef>
              <a:spcAft>
                <a:spcPts val="200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Electric and Hybrid Vehicle Registration </a:t>
            </a:r>
            <a:r>
              <a:rPr kumimoji="0" lang="en-US" sz="28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Fees 	$   2 Million</a:t>
            </a:r>
          </a:p>
          <a:p>
            <a:pPr marL="0" marR="0" lvl="0" indent="0" algn="l" defTabSz="913793" rtl="0" eaLnBrk="1" fontAlgn="auto" latinLnBrk="0" hangingPunct="1">
              <a:lnSpc>
                <a:spcPct val="100000"/>
              </a:lnSpc>
              <a:spcBef>
                <a:spcPts val="0"/>
              </a:spcBef>
              <a:spcAft>
                <a:spcPts val="200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Casino Revenue 					</a:t>
            </a:r>
            <a:r>
              <a:rPr kumimoji="0" lang="en-US" sz="2800" b="0" i="0" u="sng"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$ 35 Million</a:t>
            </a:r>
          </a:p>
          <a:p>
            <a:pPr marL="0" marR="0" lvl="0" indent="0" algn="l" defTabSz="913793" rtl="0" eaLnBrk="1" fontAlgn="auto" latinLnBrk="0" hangingPunct="1">
              <a:lnSpc>
                <a:spcPct val="100000"/>
              </a:lnSpc>
              <a:spcBef>
                <a:spcPts val="0"/>
              </a:spcBef>
              <a:spcAft>
                <a:spcPts val="2000"/>
              </a:spcAft>
              <a:buClrTx/>
              <a:buSzTx/>
              <a:buFont typeface="Arial" panose="020B0604020202020204" pitchFamily="34" charset="0"/>
              <a:buNone/>
              <a:tabLst/>
              <a:defRPr/>
            </a:pPr>
            <a:r>
              <a:rPr kumimoji="0" lang="en-US" sz="36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Total to A</a:t>
            </a:r>
            <a:r>
              <a:rPr kumimoji="0" lang="en-US" sz="32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R</a:t>
            </a:r>
            <a:r>
              <a:rPr kumimoji="0" lang="en-US" sz="36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DOT		                		$ 95 Million</a:t>
            </a:r>
            <a:endParaRPr kumimoji="0" lang="en-US" sz="3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10" name="TextBox 9"/>
          <p:cNvSpPr txBox="1"/>
          <p:nvPr/>
        </p:nvSpPr>
        <p:spPr>
          <a:xfrm>
            <a:off x="0" y="74219"/>
            <a:ext cx="9144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Act 416</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TextBox 15"/>
          <p:cNvSpPr txBox="1"/>
          <p:nvPr/>
        </p:nvSpPr>
        <p:spPr>
          <a:xfrm>
            <a:off x="0" y="609600"/>
            <a:ext cx="9143999" cy="707834"/>
          </a:xfrm>
          <a:prstGeom prst="rect">
            <a:avLst/>
          </a:prstGeom>
          <a:noFill/>
        </p:spPr>
        <p:txBody>
          <a:bodyPr wrap="square" lIns="91388" tIns="45694" rIns="91388" bIns="45694" rtlCol="0">
            <a:spAutoFit/>
          </a:bodyPr>
          <a:lstStyle/>
          <a:p>
            <a:pPr marL="0" marR="0" lvl="0" indent="0" algn="ctr" defTabSz="913793" rtl="0" eaLnBrk="1" fontAlgn="auto" latinLnBrk="0" hangingPunct="1">
              <a:lnSpc>
                <a:spcPct val="100000"/>
              </a:lnSpc>
              <a:spcBef>
                <a:spcPts val="0"/>
              </a:spcBef>
              <a:spcAft>
                <a:spcPts val="4800"/>
              </a:spcAft>
              <a:buClrTx/>
              <a:buSzTx/>
              <a:buFontTx/>
              <a:buNone/>
              <a:tabLst/>
              <a:defRPr/>
            </a:pPr>
            <a:r>
              <a:rPr kumimoji="0" lang="en-US" sz="4000" b="1" i="0" u="sng"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Summary</a:t>
            </a:r>
            <a:endParaRPr kumimoji="0" lang="en-US" sz="4000" b="1" i="0" u="sng"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3" name="TextBox 2"/>
          <p:cNvSpPr txBox="1"/>
          <p:nvPr/>
        </p:nvSpPr>
        <p:spPr>
          <a:xfrm>
            <a:off x="-1" y="4683760"/>
            <a:ext cx="9144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All for System Preservation, Pavements, Bridges, etc.</a:t>
            </a:r>
            <a:endParaRPr kumimoji="0" lang="en-US" sz="48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4" name="Group 3"/>
          <p:cNvGrpSpPr/>
          <p:nvPr/>
        </p:nvGrpSpPr>
        <p:grpSpPr>
          <a:xfrm>
            <a:off x="18213" y="4743450"/>
            <a:ext cx="9162856" cy="2114550"/>
            <a:chOff x="18213" y="4743450"/>
            <a:chExt cx="9162856" cy="2114550"/>
          </a:xfrm>
        </p:grpSpPr>
        <p:pic>
          <p:nvPicPr>
            <p:cNvPr id="14" name="Picture 2" descr="F:\PPT - Under Construction\2019 - March\20190313 AHC Meeting\Bill Signing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13" y="4743450"/>
              <a:ext cx="3169349" cy="21145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F:\PPT - Under Construction\2019 - March\20190313 AHC Meeting\Bill Signing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8861" y="4743450"/>
              <a:ext cx="3153873" cy="21042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F:\PPT - Under Construction\2019 - March\20190313 AHC Meeting\Bill Signing4.jpg"/>
            <p:cNvPicPr>
              <a:picLocks noChangeAspect="1" noChangeArrowheads="1"/>
            </p:cNvPicPr>
            <p:nvPr/>
          </p:nvPicPr>
          <p:blipFill rotWithShape="1">
            <a:blip r:embed="rId7">
              <a:extLst>
                <a:ext uri="{28A0092B-C50C-407E-A947-70E740481C1C}">
                  <a14:useLocalDpi xmlns:a14="http://schemas.microsoft.com/office/drawing/2010/main" val="0"/>
                </a:ext>
              </a:extLst>
            </a:blip>
            <a:srcRect r="2969"/>
            <a:stretch/>
          </p:blipFill>
          <p:spPr bwMode="auto">
            <a:xfrm>
              <a:off x="6159142" y="4743450"/>
              <a:ext cx="3021927" cy="21031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37037645"/>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nodeType="clickEffect">
                                  <p:stCondLst>
                                    <p:cond delay="0"/>
                                  </p:stCondLst>
                                  <p:childTnLst>
                                    <p:animEffect transition="out" filter="wipe(up)">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descr="AHTD_PowerPoint_SlideTemplate_textpages_footer1.jpg"/>
          <p:cNvPicPr>
            <a:picLocks noChangeAspect="1"/>
          </p:cNvPicPr>
          <p:nvPr/>
        </p:nvPicPr>
        <p:blipFill>
          <a:blip r:embed="rId3" cstate="print"/>
          <a:stretch>
            <a:fillRect/>
          </a:stretch>
        </p:blipFill>
        <p:spPr>
          <a:xfrm>
            <a:off x="0" y="2"/>
            <a:ext cx="9144000" cy="651867"/>
          </a:xfrm>
          <a:prstGeom prst="rect">
            <a:avLst/>
          </a:prstGeom>
          <a:noFill/>
          <a:ln>
            <a:noFill/>
          </a:ln>
        </p:spPr>
      </p:pic>
      <p:cxnSp>
        <p:nvCxnSpPr>
          <p:cNvPr id="12" name="Straight Connector 11"/>
          <p:cNvCxnSpPr/>
          <p:nvPr/>
        </p:nvCxnSpPr>
        <p:spPr>
          <a:xfrm>
            <a:off x="0" y="685800"/>
            <a:ext cx="9144000"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11" name="TextBox 10"/>
          <p:cNvSpPr txBox="1"/>
          <p:nvPr/>
        </p:nvSpPr>
        <p:spPr>
          <a:xfrm>
            <a:off x="0" y="74219"/>
            <a:ext cx="9144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House Joint Resolution 1018</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0" y="693534"/>
            <a:ext cx="9144000" cy="769389"/>
          </a:xfrm>
          <a:prstGeom prst="rect">
            <a:avLst/>
          </a:prstGeom>
          <a:noFill/>
        </p:spPr>
        <p:txBody>
          <a:bodyPr wrap="square" lIns="91388" tIns="45694" rIns="91388" bIns="45694" rtlCol="0">
            <a:spAutoFit/>
          </a:bodyPr>
          <a:lstStyle/>
          <a:p>
            <a:pPr marL="0" marR="0" lvl="0" indent="0" algn="ctr" defTabSz="913793" rtl="0" eaLnBrk="1" fontAlgn="auto" latinLnBrk="0" hangingPunct="1">
              <a:lnSpc>
                <a:spcPct val="100000"/>
              </a:lnSpc>
              <a:spcBef>
                <a:spcPts val="0"/>
              </a:spcBef>
              <a:spcAft>
                <a:spcPts val="4800"/>
              </a:spcAft>
              <a:buClrTx/>
              <a:buSzTx/>
              <a:buFontTx/>
              <a:buNone/>
              <a:tabLst/>
              <a:defRPr/>
            </a:pPr>
            <a:r>
              <a:rPr kumimoji="0" lang="en-US" sz="4400" b="1" i="0" u="sng"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Proposed Constitutional Amendment</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45498"/>
            <a:ext cx="1186998" cy="442215"/>
          </a:xfrm>
          <a:prstGeom prst="rect">
            <a:avLst/>
          </a:prstGeom>
        </p:spPr>
      </p:pic>
      <p:sp>
        <p:nvSpPr>
          <p:cNvPr id="8" name="TextBox 7"/>
          <p:cNvSpPr txBox="1"/>
          <p:nvPr/>
        </p:nvSpPr>
        <p:spPr>
          <a:xfrm>
            <a:off x="0" y="1828800"/>
            <a:ext cx="9144000" cy="3580415"/>
          </a:xfrm>
          <a:prstGeom prst="rect">
            <a:avLst/>
          </a:prstGeom>
          <a:noFill/>
        </p:spPr>
        <p:txBody>
          <a:bodyPr wrap="square" lIns="91388" tIns="45694" rIns="91388" bIns="45694" rtlCol="0">
            <a:spAutoFit/>
          </a:bodyPr>
          <a:lstStyle>
            <a:defPPr>
              <a:defRPr lang="en-US"/>
            </a:defPPr>
            <a:lvl1pPr marL="571500" marR="0" lvl="0" indent="-571500" defTabSz="913793" fontAlgn="auto">
              <a:lnSpc>
                <a:spcPct val="100000"/>
              </a:lnSpc>
              <a:spcBef>
                <a:spcPts val="0"/>
              </a:spcBef>
              <a:spcAft>
                <a:spcPts val="4800"/>
              </a:spcAft>
              <a:buClrTx/>
              <a:buSzTx/>
              <a:buFont typeface="Arial" panose="020B0604020202020204" pitchFamily="34" charset="0"/>
              <a:buChar char="•"/>
              <a:tabLst/>
              <a:defRPr kumimoji="0" sz="3600" b="1" i="0" u="none" strike="noStrike" cap="none" spc="0" normalizeH="0" baseline="0">
                <a:ln>
                  <a:noFill/>
                </a:ln>
                <a:solidFill>
                  <a:prstClr val="black"/>
                </a:solidFill>
                <a:effectLst/>
                <a:uLnTx/>
                <a:uFillTx/>
                <a:latin typeface="Arial Narrow" panose="020B0606020202030204" pitchFamily="34" charset="0"/>
                <a:cs typeface="Arial" panose="020B0604020202020204" pitchFamily="34" charset="0"/>
              </a:defRPr>
            </a:lvl1pPr>
          </a:lstStyle>
          <a:p>
            <a:pPr marR="0" lvl="0" indent="-336550" algn="l" defTabSz="913793" rtl="0" eaLnBrk="1" fontAlgn="auto" latinLnBrk="0" hangingPunct="1">
              <a:lnSpc>
                <a:spcPct val="100000"/>
              </a:lnSpc>
              <a:spcBef>
                <a:spcPts val="0"/>
              </a:spcBef>
              <a:spcAft>
                <a:spcPts val="200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To Be Voted On In General Election – November 2020</a:t>
            </a:r>
          </a:p>
          <a:p>
            <a:pPr marR="0" lvl="0" indent="-336550" algn="l" defTabSz="913793" rtl="0" eaLnBrk="1" fontAlgn="auto" latinLnBrk="0" hangingPunct="1">
              <a:lnSpc>
                <a:spcPct val="100000"/>
              </a:lnSpc>
              <a:spcBef>
                <a:spcPts val="0"/>
              </a:spcBef>
              <a:spcAft>
                <a:spcPts val="200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½-Cent Sales Tax Permanent After 2023</a:t>
            </a:r>
          </a:p>
          <a:p>
            <a:pPr marR="0" lvl="0" indent="-336550" algn="l" defTabSz="913793" rtl="0" eaLnBrk="1" fontAlgn="auto" latinLnBrk="0" hangingPunct="1">
              <a:lnSpc>
                <a:spcPct val="100000"/>
              </a:lnSpc>
              <a:spcBef>
                <a:spcPts val="0"/>
              </a:spcBef>
              <a:spcAft>
                <a:spcPts val="200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Continues To Provide </a:t>
            </a:r>
            <a:r>
              <a:rPr kumimoji="0" lang="en-US" sz="32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$205 Million </a:t>
            </a:r>
            <a:r>
              <a:rPr kumimoji="0" lang="en-US" sz="32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To A</a:t>
            </a:r>
            <a:r>
              <a:rPr kumimoji="0" lang="en-US" sz="24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R</a:t>
            </a:r>
            <a:r>
              <a:rPr kumimoji="0" lang="en-US" sz="32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DOT Annually</a:t>
            </a:r>
          </a:p>
          <a:p>
            <a:pPr marR="0" lvl="0" indent="-336550" algn="l" defTabSz="913793" rtl="0" eaLnBrk="1" fontAlgn="auto" latinLnBrk="0" hangingPunct="1">
              <a:lnSpc>
                <a:spcPct val="100000"/>
              </a:lnSpc>
              <a:spcBef>
                <a:spcPts val="0"/>
              </a:spcBef>
              <a:spcAft>
                <a:spcPts val="20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Continues To Provide </a:t>
            </a:r>
            <a:r>
              <a:rPr kumimoji="0" lang="en-US" sz="32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$43 </a:t>
            </a:r>
            <a:r>
              <a:rPr kumimoji="0" lang="en-US" sz="3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Million </a:t>
            </a:r>
            <a:r>
              <a:rPr kumimoji="0" lang="en-US" sz="3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To </a:t>
            </a:r>
            <a:r>
              <a:rPr kumimoji="0" lang="en-US" sz="32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Cities Annually</a:t>
            </a:r>
            <a:endParaRPr kumimoji="0" lang="en-US" sz="3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R="0" lvl="0" indent="-336550" algn="l" defTabSz="913793" rtl="0" eaLnBrk="1" fontAlgn="auto" latinLnBrk="0" hangingPunct="1">
              <a:lnSpc>
                <a:spcPct val="100000"/>
              </a:lnSpc>
              <a:spcBef>
                <a:spcPts val="0"/>
              </a:spcBef>
              <a:spcAft>
                <a:spcPts val="20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Continues To Provide </a:t>
            </a:r>
            <a:r>
              <a:rPr kumimoji="0" lang="en-US" sz="32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$43 Million </a:t>
            </a:r>
            <a:r>
              <a:rPr kumimoji="0" lang="en-US" sz="3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To </a:t>
            </a:r>
            <a:r>
              <a:rPr kumimoji="0" lang="en-US" sz="32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Counties Annually</a:t>
            </a:r>
            <a:endParaRPr kumimoji="0" lang="en-US" sz="3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Tree>
    <p:extLst>
      <p:ext uri="{BB962C8B-B14F-4D97-AF65-F5344CB8AC3E}">
        <p14:creationId xmlns:p14="http://schemas.microsoft.com/office/powerpoint/2010/main" val="3510006141"/>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descr="AHTD_PowerPoint_SlideTemplate_textpages_footer1.jpg"/>
          <p:cNvPicPr>
            <a:picLocks noChangeAspect="1"/>
          </p:cNvPicPr>
          <p:nvPr/>
        </p:nvPicPr>
        <p:blipFill>
          <a:blip r:embed="rId3" cstate="print"/>
          <a:stretch>
            <a:fillRect/>
          </a:stretch>
        </p:blipFill>
        <p:spPr>
          <a:xfrm>
            <a:off x="0" y="2"/>
            <a:ext cx="9144000" cy="651867"/>
          </a:xfrm>
          <a:prstGeom prst="rect">
            <a:avLst/>
          </a:prstGeom>
          <a:noFill/>
          <a:ln>
            <a:noFill/>
          </a:ln>
        </p:spPr>
      </p:pic>
      <p:cxnSp>
        <p:nvCxnSpPr>
          <p:cNvPr id="12" name="Straight Connector 11"/>
          <p:cNvCxnSpPr/>
          <p:nvPr/>
        </p:nvCxnSpPr>
        <p:spPr>
          <a:xfrm>
            <a:off x="0" y="685800"/>
            <a:ext cx="9144000"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11" name="TextBox 10"/>
          <p:cNvSpPr txBox="1"/>
          <p:nvPr/>
        </p:nvSpPr>
        <p:spPr>
          <a:xfrm>
            <a:off x="1339398" y="74219"/>
            <a:ext cx="78046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Governor’s Highway Funding Package</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45498"/>
            <a:ext cx="1186998" cy="442215"/>
          </a:xfrm>
          <a:prstGeom prst="rect">
            <a:avLst/>
          </a:prstGeom>
        </p:spPr>
      </p:pic>
      <p:sp>
        <p:nvSpPr>
          <p:cNvPr id="13" name="TextBox 12"/>
          <p:cNvSpPr txBox="1"/>
          <p:nvPr/>
        </p:nvSpPr>
        <p:spPr>
          <a:xfrm>
            <a:off x="838200" y="1462923"/>
            <a:ext cx="8229600" cy="2267235"/>
          </a:xfrm>
          <a:prstGeom prst="rect">
            <a:avLst/>
          </a:prstGeom>
          <a:noFill/>
        </p:spPr>
        <p:txBody>
          <a:bodyPr wrap="square" lIns="91388" tIns="45694" rIns="91388" bIns="45694" rtlCol="0">
            <a:spAutoFit/>
          </a:bodyPr>
          <a:lstStyle>
            <a:defPPr>
              <a:defRPr lang="en-US"/>
            </a:defPPr>
            <a:lvl1pPr marL="571500" marR="0" lvl="0" indent="-571500" defTabSz="913793" fontAlgn="auto">
              <a:lnSpc>
                <a:spcPct val="100000"/>
              </a:lnSpc>
              <a:spcBef>
                <a:spcPts val="0"/>
              </a:spcBef>
              <a:spcAft>
                <a:spcPts val="4800"/>
              </a:spcAft>
              <a:buClrTx/>
              <a:buSzTx/>
              <a:buFont typeface="Arial" panose="020B0604020202020204" pitchFamily="34" charset="0"/>
              <a:buChar char="•"/>
              <a:tabLst/>
              <a:defRPr kumimoji="0" sz="3600" b="1" i="0" u="none" strike="noStrike" cap="none" spc="0" normalizeH="0" baseline="0">
                <a:ln>
                  <a:noFill/>
                </a:ln>
                <a:solidFill>
                  <a:prstClr val="black"/>
                </a:solidFill>
                <a:effectLst/>
                <a:uLnTx/>
                <a:uFillTx/>
                <a:latin typeface="Arial Narrow" panose="020B0606020202030204" pitchFamily="34" charset="0"/>
                <a:cs typeface="Arial" panose="020B0604020202020204" pitchFamily="34" charset="0"/>
              </a:defRPr>
            </a:lvl1pPr>
          </a:lstStyle>
          <a:p>
            <a:pPr marL="0" marR="0" lvl="0" indent="0" algn="l" defTabSz="913793" rtl="0" eaLnBrk="1" fontAlgn="auto" latinLnBrk="0" hangingPunct="1">
              <a:lnSpc>
                <a:spcPct val="100000"/>
              </a:lnSpc>
              <a:spcBef>
                <a:spcPts val="0"/>
              </a:spcBef>
              <a:spcAft>
                <a:spcPts val="2000"/>
              </a:spcAft>
              <a:buClrTx/>
              <a:buSzTx/>
              <a:buFont typeface="Arial" panose="020B0604020202020204" pitchFamily="34" charset="0"/>
              <a:buNone/>
              <a:tabLst/>
              <a:defRPr/>
            </a:pPr>
            <a:r>
              <a:rPr kumimoji="0" lang="en-US" sz="3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Act 416					$  95 Million</a:t>
            </a:r>
          </a:p>
          <a:p>
            <a:pPr marL="0" marR="0" lvl="0" indent="0" algn="l" defTabSz="913793" rtl="0" eaLnBrk="1" fontAlgn="auto" latinLnBrk="0" hangingPunct="1">
              <a:lnSpc>
                <a:spcPct val="100000"/>
              </a:lnSpc>
              <a:spcBef>
                <a:spcPts val="0"/>
              </a:spcBef>
              <a:spcAft>
                <a:spcPts val="200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House Joint Resolution </a:t>
            </a:r>
            <a:r>
              <a:rPr kumimoji="0" lang="en-US" sz="3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1018 	</a:t>
            </a:r>
            <a:r>
              <a:rPr kumimoji="0" lang="en-US" sz="3600" b="0" i="0" u="sng"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$205 Million</a:t>
            </a:r>
          </a:p>
          <a:p>
            <a:pPr marL="0" marR="0" lvl="0" indent="0" algn="l" defTabSz="913793" rtl="0" eaLnBrk="1" fontAlgn="auto" latinLnBrk="0" hangingPunct="1">
              <a:lnSpc>
                <a:spcPct val="100000"/>
              </a:lnSpc>
              <a:spcBef>
                <a:spcPts val="0"/>
              </a:spcBef>
              <a:spcAft>
                <a:spcPts val="2000"/>
              </a:spcAft>
              <a:buClrTx/>
              <a:buSzTx/>
              <a:buFont typeface="Arial" panose="020B0604020202020204" pitchFamily="34" charset="0"/>
              <a:buNone/>
              <a:tabLst/>
              <a:defRPr/>
            </a:pPr>
            <a:r>
              <a:rPr kumimoji="0" lang="en-US" sz="36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Total To A</a:t>
            </a:r>
            <a:r>
              <a:rPr kumimoji="0" lang="en-US" sz="28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R</a:t>
            </a:r>
            <a:r>
              <a:rPr kumimoji="0" lang="en-US" sz="36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DOT			$300 Million</a:t>
            </a:r>
            <a:endParaRPr kumimoji="0" lang="en-US" sz="3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3962400"/>
            <a:ext cx="3352800" cy="2610994"/>
          </a:xfrm>
          <a:prstGeom prst="rect">
            <a:avLst/>
          </a:prstGeom>
          <a:ln w="19050">
            <a:solidFill>
              <a:schemeClr val="tx1"/>
            </a:solidFill>
          </a:ln>
        </p:spPr>
      </p:pic>
      <p:sp>
        <p:nvSpPr>
          <p:cNvPr id="8" name="TextBox 7"/>
          <p:cNvSpPr txBox="1"/>
          <p:nvPr/>
        </p:nvSpPr>
        <p:spPr>
          <a:xfrm>
            <a:off x="0" y="693534"/>
            <a:ext cx="9144000" cy="769389"/>
          </a:xfrm>
          <a:prstGeom prst="rect">
            <a:avLst/>
          </a:prstGeom>
          <a:noFill/>
        </p:spPr>
        <p:txBody>
          <a:bodyPr wrap="square" lIns="91388" tIns="45694" rIns="91388" bIns="45694" rtlCol="0">
            <a:spAutoFit/>
          </a:bodyPr>
          <a:lstStyle/>
          <a:p>
            <a:pPr marL="0" marR="0" lvl="0" indent="0" algn="ctr" defTabSz="913793" rtl="0" eaLnBrk="1" fontAlgn="auto" latinLnBrk="0" hangingPunct="1">
              <a:lnSpc>
                <a:spcPct val="100000"/>
              </a:lnSpc>
              <a:spcBef>
                <a:spcPts val="0"/>
              </a:spcBef>
              <a:spcAft>
                <a:spcPts val="4800"/>
              </a:spcAft>
              <a:buClrTx/>
              <a:buSzTx/>
              <a:buFontTx/>
              <a:buNone/>
              <a:tabLst/>
              <a:defRPr/>
            </a:pPr>
            <a:r>
              <a:rPr kumimoji="0" lang="en-US" sz="4400" b="1" i="0" u="sng"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Summary</a:t>
            </a:r>
          </a:p>
        </p:txBody>
      </p:sp>
    </p:spTree>
    <p:extLst>
      <p:ext uri="{BB962C8B-B14F-4D97-AF65-F5344CB8AC3E}">
        <p14:creationId xmlns:p14="http://schemas.microsoft.com/office/powerpoint/2010/main" val="3328689984"/>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AHTD_PowerPoint_SlideTemplate_textpages_footer1.jpg"/>
          <p:cNvPicPr>
            <a:picLocks noChangeAspect="1"/>
          </p:cNvPicPr>
          <p:nvPr/>
        </p:nvPicPr>
        <p:blipFill>
          <a:blip r:embed="rId3" cstate="print"/>
          <a:stretch>
            <a:fillRect/>
          </a:stretch>
        </p:blipFill>
        <p:spPr>
          <a:xfrm>
            <a:off x="0" y="2"/>
            <a:ext cx="9144000" cy="651867"/>
          </a:xfrm>
          <a:prstGeom prst="rect">
            <a:avLst/>
          </a:prstGeom>
          <a:noFill/>
          <a:ln>
            <a:noFill/>
          </a:ln>
        </p:spPr>
      </p:pic>
      <p:cxnSp>
        <p:nvCxnSpPr>
          <p:cNvPr id="3" name="Straight Connector 2"/>
          <p:cNvCxnSpPr/>
          <p:nvPr/>
        </p:nvCxnSpPr>
        <p:spPr>
          <a:xfrm>
            <a:off x="0" y="658994"/>
            <a:ext cx="9144000"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4" name="TextBox 3"/>
          <p:cNvSpPr txBox="1"/>
          <p:nvPr/>
        </p:nvSpPr>
        <p:spPr>
          <a:xfrm>
            <a:off x="76200" y="74219"/>
            <a:ext cx="90678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Recipe for Success</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45498"/>
            <a:ext cx="1186998" cy="442215"/>
          </a:xfrm>
          <a:prstGeom prst="rect">
            <a:avLst/>
          </a:prstGeom>
        </p:spPr>
      </p:pic>
      <p:sp>
        <p:nvSpPr>
          <p:cNvPr id="8" name="TextBox 7"/>
          <p:cNvSpPr txBox="1"/>
          <p:nvPr/>
        </p:nvSpPr>
        <p:spPr>
          <a:xfrm>
            <a:off x="1339398" y="990600"/>
            <a:ext cx="3581400" cy="560153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600" b="0" i="0" u="none" strike="noStrike" kern="1200" cap="none" spc="0" normalizeH="0" baseline="0" noProof="0" dirty="0" smtClean="0">
                <a:ln>
                  <a:noFill/>
                </a:ln>
                <a:solidFill>
                  <a:prstClr val="black"/>
                </a:solidFill>
                <a:effectLst/>
                <a:uLnTx/>
                <a:uFillTx/>
                <a:latin typeface="Calibri"/>
                <a:ea typeface="+mn-ea"/>
                <a:cs typeface="+mn-cs"/>
              </a:rPr>
              <a:t>Consensus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600" b="0" i="0" u="none" strike="noStrike" kern="1200" cap="none" spc="0" normalizeH="0" baseline="0" noProof="0" dirty="0" smtClean="0">
                <a:ln>
                  <a:noFill/>
                </a:ln>
                <a:solidFill>
                  <a:prstClr val="black"/>
                </a:solidFill>
                <a:effectLst/>
                <a:uLnTx/>
                <a:uFillTx/>
                <a:latin typeface="Calibri"/>
                <a:ea typeface="+mn-ea"/>
                <a:cs typeface="+mn-cs"/>
              </a:rPr>
              <a:t>Unity</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600" b="0" i="0" u="none" strike="noStrike" kern="1200" cap="none" spc="0" normalizeH="0" baseline="0" noProof="0" dirty="0" smtClean="0">
                <a:ln>
                  <a:noFill/>
                </a:ln>
                <a:solidFill>
                  <a:prstClr val="black"/>
                </a:solidFill>
                <a:effectLst/>
                <a:uLnTx/>
                <a:uFillTx/>
                <a:latin typeface="Calibri"/>
                <a:ea typeface="+mn-ea"/>
                <a:cs typeface="+mn-cs"/>
              </a:rPr>
              <a:t>Bipartisanship</a:t>
            </a:r>
          </a:p>
          <a:p>
            <a:pPr marL="742950" marR="0" lvl="1"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en-US" sz="3600" b="0" i="0" u="none" strike="noStrike" kern="1200" cap="none" spc="0" normalizeH="0" baseline="0" noProof="0" dirty="0" smtClean="0">
                <a:ln>
                  <a:noFill/>
                </a:ln>
                <a:solidFill>
                  <a:prstClr val="black"/>
                </a:solidFill>
                <a:effectLst/>
                <a:uLnTx/>
                <a:uFillTx/>
                <a:latin typeface="Calibri"/>
                <a:ea typeface="+mn-ea"/>
                <a:cs typeface="+mn-cs"/>
              </a:rPr>
              <a:t>Governor</a:t>
            </a:r>
          </a:p>
          <a:p>
            <a:pPr marL="742950" marR="0" lvl="1"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en-US" sz="3600" b="0" i="0" u="none" strike="noStrike" kern="1200" cap="none" spc="0" normalizeH="0" baseline="0" noProof="0" dirty="0" smtClean="0">
                <a:ln>
                  <a:noFill/>
                </a:ln>
                <a:solidFill>
                  <a:prstClr val="black"/>
                </a:solidFill>
                <a:effectLst/>
                <a:uLnTx/>
                <a:uFillTx/>
                <a:latin typeface="Calibri"/>
                <a:ea typeface="+mn-ea"/>
                <a:cs typeface="+mn-cs"/>
              </a:rPr>
              <a:t>Legislature</a:t>
            </a:r>
          </a:p>
          <a:p>
            <a:pPr marL="742950" marR="0" lvl="1"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en-US" sz="3600" b="0" i="0" u="none" strike="noStrike" kern="1200" cap="none" spc="0" normalizeH="0" baseline="0" noProof="0" dirty="0" smtClean="0">
                <a:ln>
                  <a:noFill/>
                </a:ln>
                <a:solidFill>
                  <a:prstClr val="black"/>
                </a:solidFill>
                <a:effectLst/>
                <a:uLnTx/>
                <a:uFillTx/>
                <a:latin typeface="Calibri"/>
                <a:ea typeface="+mn-ea"/>
                <a:cs typeface="+mn-cs"/>
              </a:rPr>
              <a:t>Stakeholders</a:t>
            </a:r>
          </a:p>
          <a:p>
            <a:pPr marL="742950" marR="0" lvl="1"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en-US" sz="3600" b="0" i="0" u="none" strike="noStrike" kern="1200" cap="none" spc="0" normalizeH="0" baseline="0" noProof="0" dirty="0" smtClean="0">
                <a:ln>
                  <a:noFill/>
                </a:ln>
                <a:solidFill>
                  <a:prstClr val="black"/>
                </a:solidFill>
                <a:effectLst/>
                <a:uLnTx/>
                <a:uFillTx/>
                <a:latin typeface="Calibri"/>
                <a:ea typeface="+mn-ea"/>
                <a:cs typeface="+mn-cs"/>
              </a:rPr>
              <a:t>A</a:t>
            </a: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R</a:t>
            </a:r>
            <a:r>
              <a:rPr kumimoji="0" lang="en-US" sz="3600" b="0" i="0" u="none" strike="noStrike" kern="1200" cap="none" spc="0" normalizeH="0" baseline="0" noProof="0" dirty="0" smtClean="0">
                <a:ln>
                  <a:noFill/>
                </a:ln>
                <a:solidFill>
                  <a:prstClr val="black"/>
                </a:solidFill>
                <a:effectLst/>
                <a:uLnTx/>
                <a:uFillTx/>
                <a:latin typeface="Calibri"/>
                <a:ea typeface="+mn-ea"/>
                <a:cs typeface="+mn-cs"/>
              </a:rPr>
              <a:t>DOT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2" name="Group 11"/>
          <p:cNvGrpSpPr/>
          <p:nvPr/>
        </p:nvGrpSpPr>
        <p:grpSpPr>
          <a:xfrm>
            <a:off x="5257800" y="781148"/>
            <a:ext cx="2808904" cy="6020435"/>
            <a:chOff x="6299977" y="762000"/>
            <a:chExt cx="2808904" cy="6020435"/>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9977" y="762000"/>
              <a:ext cx="2806254" cy="1872298"/>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9977" y="2634298"/>
              <a:ext cx="2806254" cy="1872297"/>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17654"/>
            <a:stretch/>
          </p:blipFill>
          <p:spPr>
            <a:xfrm>
              <a:off x="6299977" y="4506595"/>
              <a:ext cx="2808904" cy="2275840"/>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1740095176"/>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HTD_PowerPoint_SlideTemplate_Photo_bluehighway1.jpg"/>
          <p:cNvPicPr>
            <a:picLocks noChangeAspect="1"/>
          </p:cNvPicPr>
          <p:nvPr/>
        </p:nvPicPr>
        <p:blipFill>
          <a:blip r:embed="rId3" cstate="print"/>
          <a:stretch>
            <a:fillRect/>
          </a:stretch>
        </p:blipFill>
        <p:spPr>
          <a:xfrm>
            <a:off x="0" y="0"/>
            <a:ext cx="9144000" cy="6858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1584" y="1399675"/>
            <a:ext cx="4800831" cy="1789401"/>
          </a:xfrm>
          <a:prstGeom prst="rect">
            <a:avLst/>
          </a:prstGeom>
          <a:effectLst>
            <a:outerShdw blurRad="50800" dist="38100" dir="2700000" algn="tl" rotWithShape="0">
              <a:prstClr val="black">
                <a:alpha val="40000"/>
              </a:prstClr>
            </a:outerShdw>
          </a:effectLst>
        </p:spPr>
      </p:pic>
      <p:cxnSp>
        <p:nvCxnSpPr>
          <p:cNvPr id="6" name="Straight Connector 5"/>
          <p:cNvCxnSpPr/>
          <p:nvPr/>
        </p:nvCxnSpPr>
        <p:spPr>
          <a:xfrm>
            <a:off x="0" y="685800"/>
            <a:ext cx="914400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8" name="Straight Connector 7"/>
          <p:cNvCxnSpPr/>
          <p:nvPr/>
        </p:nvCxnSpPr>
        <p:spPr>
          <a:xfrm>
            <a:off x="0" y="762000"/>
            <a:ext cx="9144000" cy="0"/>
          </a:xfrm>
          <a:prstGeom prst="line">
            <a:avLst/>
          </a:prstGeom>
          <a:ln w="114300">
            <a:solidFill>
              <a:srgbClr val="204D84"/>
            </a:solidFill>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p:nvCxnSpPr>
        <p:spPr>
          <a:xfrm>
            <a:off x="0" y="838200"/>
            <a:ext cx="9144000"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
        <p:nvSpPr>
          <p:cNvPr id="11" name="Subtitle 2"/>
          <p:cNvSpPr txBox="1">
            <a:spLocks/>
          </p:cNvSpPr>
          <p:nvPr/>
        </p:nvSpPr>
        <p:spPr>
          <a:xfrm>
            <a:off x="-13611" y="3810000"/>
            <a:ext cx="9144004" cy="2057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defRPr/>
            </a:pPr>
            <a:r>
              <a:rPr lang="en-US" sz="8000" b="1" i="1" dirty="0" smtClean="0">
                <a:solidFill>
                  <a:prstClr val="white"/>
                </a:solidFill>
                <a:effectLst>
                  <a:outerShdw blurRad="76200" dist="127000" dir="2700000" algn="tl">
                    <a:srgbClr val="000000">
                      <a:alpha val="80000"/>
                    </a:srgbClr>
                  </a:outerShdw>
                </a:effectLst>
                <a:latin typeface="Arial Narrow" panose="020B0606020202030204" pitchFamily="34" charset="0"/>
              </a:rPr>
              <a:t>Funding Challenges</a:t>
            </a:r>
            <a:endParaRPr lang="en-US" sz="8000" b="1" i="1" dirty="0">
              <a:solidFill>
                <a:prstClr val="white"/>
              </a:solidFill>
              <a:effectLst>
                <a:outerShdw blurRad="76200" dist="127000" dir="2700000" algn="tl">
                  <a:srgbClr val="000000">
                    <a:alpha val="80000"/>
                  </a:srgbClr>
                </a:outerShdw>
              </a:effectLst>
              <a:latin typeface="Arial Narrow" panose="020B0606020202030204" pitchFamily="34" charset="0"/>
            </a:endParaRPr>
          </a:p>
        </p:txBody>
      </p:sp>
    </p:spTree>
    <p:extLst>
      <p:ext uri="{BB962C8B-B14F-4D97-AF65-F5344CB8AC3E}">
        <p14:creationId xmlns:p14="http://schemas.microsoft.com/office/powerpoint/2010/main" val="21219066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Box 2"/>
          <p:cNvSpPr txBox="1">
            <a:spLocks noChangeArrowheads="1"/>
          </p:cNvSpPr>
          <p:nvPr/>
        </p:nvSpPr>
        <p:spPr bwMode="auto">
          <a:xfrm>
            <a:off x="2285218" y="1213010"/>
            <a:ext cx="6741288" cy="3416320"/>
          </a:xfrm>
          <a:prstGeom prst="rect">
            <a:avLst/>
          </a:prstGeom>
          <a:noFill/>
          <a:ln w="9525">
            <a:noFill/>
            <a:miter lim="800000"/>
            <a:headEnd/>
            <a:tailEnd/>
          </a:ln>
        </p:spPr>
        <p:txBody>
          <a:bodyPr wrap="square">
            <a:spAutoFit/>
          </a:bodyPr>
          <a:lstStyle/>
          <a:p>
            <a:pPr>
              <a:spcAft>
                <a:spcPts val="600"/>
              </a:spcAft>
              <a:buFont typeface="Wingdings" pitchFamily="2" charset="2"/>
              <a:buChar char="Ø"/>
              <a:defRPr/>
            </a:pPr>
            <a:r>
              <a:rPr lang="en-US" sz="4400" b="1" dirty="0">
                <a:solidFill>
                  <a:srgbClr val="C00000"/>
                </a:solidFill>
                <a:latin typeface="Arial" pitchFamily="34" charset="0"/>
                <a:cs typeface="Arial" pitchFamily="34" charset="0"/>
              </a:rPr>
              <a:t>12</a:t>
            </a:r>
            <a:r>
              <a:rPr lang="en-US" sz="4400" b="1" baseline="30000" dirty="0">
                <a:solidFill>
                  <a:srgbClr val="C00000"/>
                </a:solidFill>
                <a:latin typeface="Arial" pitchFamily="34" charset="0"/>
                <a:cs typeface="Arial" pitchFamily="34" charset="0"/>
              </a:rPr>
              <a:t>th</a:t>
            </a:r>
            <a:r>
              <a:rPr lang="en-US" sz="2800" baseline="30000" dirty="0">
                <a:solidFill>
                  <a:srgbClr val="C00000"/>
                </a:solidFill>
                <a:latin typeface="Arial" pitchFamily="34" charset="0"/>
                <a:cs typeface="Arial" pitchFamily="34" charset="0"/>
              </a:rPr>
              <a:t> </a:t>
            </a:r>
            <a:r>
              <a:rPr lang="en-US" sz="2800" dirty="0">
                <a:solidFill>
                  <a:prstClr val="black"/>
                </a:solidFill>
                <a:latin typeface="Arial" pitchFamily="34" charset="0"/>
                <a:cs typeface="Arial" pitchFamily="34" charset="0"/>
              </a:rPr>
              <a:t>largest system in the country</a:t>
            </a:r>
          </a:p>
          <a:p>
            <a:pPr>
              <a:spcAft>
                <a:spcPts val="600"/>
              </a:spcAft>
              <a:buFont typeface="Wingdings" pitchFamily="2" charset="2"/>
              <a:buChar char="Ø"/>
              <a:defRPr/>
            </a:pPr>
            <a:r>
              <a:rPr lang="en-US" sz="4400" b="1" dirty="0" smtClean="0">
                <a:solidFill>
                  <a:srgbClr val="C00000"/>
                </a:solidFill>
                <a:latin typeface="Arial" pitchFamily="34" charset="0"/>
                <a:cs typeface="Arial" pitchFamily="34" charset="0"/>
              </a:rPr>
              <a:t>41</a:t>
            </a:r>
            <a:r>
              <a:rPr lang="en-US" sz="4400" b="1" baseline="30000" dirty="0" smtClean="0">
                <a:solidFill>
                  <a:srgbClr val="C00000"/>
                </a:solidFill>
                <a:latin typeface="Arial" pitchFamily="34" charset="0"/>
                <a:cs typeface="Arial" pitchFamily="34" charset="0"/>
              </a:rPr>
              <a:t>st</a:t>
            </a:r>
            <a:r>
              <a:rPr lang="en-US" sz="4400" b="1" dirty="0" smtClean="0">
                <a:solidFill>
                  <a:srgbClr val="C00000"/>
                </a:solidFill>
                <a:latin typeface="Arial" pitchFamily="34" charset="0"/>
                <a:cs typeface="Arial" pitchFamily="34" charset="0"/>
              </a:rPr>
              <a:t> </a:t>
            </a:r>
            <a:r>
              <a:rPr lang="en-US" sz="2800" dirty="0" smtClean="0">
                <a:solidFill>
                  <a:prstClr val="black"/>
                </a:solidFill>
                <a:latin typeface="Arial" pitchFamily="34" charset="0"/>
                <a:cs typeface="Arial" pitchFamily="34" charset="0"/>
              </a:rPr>
              <a:t>in </a:t>
            </a:r>
            <a:r>
              <a:rPr lang="en-US" sz="2800" dirty="0">
                <a:solidFill>
                  <a:prstClr val="black"/>
                </a:solidFill>
                <a:latin typeface="Arial" pitchFamily="34" charset="0"/>
                <a:cs typeface="Arial" pitchFamily="34" charset="0"/>
              </a:rPr>
              <a:t>highway revenue per mile.</a:t>
            </a:r>
          </a:p>
          <a:p>
            <a:pPr>
              <a:spcAft>
                <a:spcPts val="600"/>
              </a:spcAft>
              <a:buFont typeface="Wingdings" pitchFamily="2" charset="2"/>
              <a:buChar char="Ø"/>
              <a:defRPr/>
            </a:pPr>
            <a:endParaRPr lang="en-US" sz="2800" dirty="0">
              <a:solidFill>
                <a:prstClr val="white"/>
              </a:solidFill>
              <a:latin typeface="Arial" pitchFamily="34" charset="0"/>
              <a:cs typeface="Arial" pitchFamily="34" charset="0"/>
            </a:endParaRPr>
          </a:p>
          <a:p>
            <a:pPr>
              <a:spcAft>
                <a:spcPts val="600"/>
              </a:spcAft>
              <a:buFont typeface="Wingdings" pitchFamily="2" charset="2"/>
              <a:buChar char="Ø"/>
              <a:defRPr/>
            </a:pPr>
            <a:r>
              <a:rPr lang="en-US" sz="4000" b="1" dirty="0" smtClean="0">
                <a:solidFill>
                  <a:srgbClr val="002060"/>
                </a:solidFill>
                <a:latin typeface="Arial" pitchFamily="34" charset="0"/>
                <a:cs typeface="Arial" pitchFamily="34" charset="0"/>
              </a:rPr>
              <a:t>$9.3 </a:t>
            </a:r>
            <a:r>
              <a:rPr lang="en-US" sz="4000" b="1" dirty="0">
                <a:solidFill>
                  <a:srgbClr val="002060"/>
                </a:solidFill>
                <a:latin typeface="Arial" pitchFamily="34" charset="0"/>
                <a:cs typeface="Arial" pitchFamily="34" charset="0"/>
              </a:rPr>
              <a:t>billion </a:t>
            </a:r>
            <a:r>
              <a:rPr lang="en-US" sz="2800" dirty="0">
                <a:solidFill>
                  <a:prstClr val="black"/>
                </a:solidFill>
                <a:latin typeface="Arial" pitchFamily="34" charset="0"/>
                <a:cs typeface="Arial" pitchFamily="34" charset="0"/>
              </a:rPr>
              <a:t>in needs</a:t>
            </a:r>
          </a:p>
          <a:p>
            <a:pPr>
              <a:spcAft>
                <a:spcPts val="600"/>
              </a:spcAft>
              <a:buFont typeface="Wingdings" pitchFamily="2" charset="2"/>
              <a:buChar char="Ø"/>
              <a:defRPr/>
            </a:pPr>
            <a:r>
              <a:rPr lang="en-US" sz="4000" b="1" dirty="0" smtClean="0">
                <a:solidFill>
                  <a:srgbClr val="002060"/>
                </a:solidFill>
                <a:latin typeface="Arial" pitchFamily="34" charset="0"/>
                <a:cs typeface="Arial" pitchFamily="34" charset="0"/>
              </a:rPr>
              <a:t>$4.5 billion </a:t>
            </a:r>
            <a:r>
              <a:rPr lang="en-US" sz="2800" dirty="0" smtClean="0">
                <a:solidFill>
                  <a:prstClr val="black"/>
                </a:solidFill>
                <a:latin typeface="Arial" pitchFamily="34" charset="0"/>
                <a:cs typeface="Arial" pitchFamily="34" charset="0"/>
              </a:rPr>
              <a:t>in available revenue</a:t>
            </a:r>
            <a:endParaRPr lang="en-US" sz="3200" dirty="0">
              <a:solidFill>
                <a:prstClr val="white"/>
              </a:solidFill>
              <a:latin typeface="Book Antiqua"/>
            </a:endParaRPr>
          </a:p>
        </p:txBody>
      </p:sp>
      <p:cxnSp>
        <p:nvCxnSpPr>
          <p:cNvPr id="5125" name="Straight Connector 5"/>
          <p:cNvCxnSpPr>
            <a:cxnSpLocks noChangeShapeType="1"/>
          </p:cNvCxnSpPr>
          <p:nvPr/>
        </p:nvCxnSpPr>
        <p:spPr bwMode="auto">
          <a:xfrm>
            <a:off x="2438400" y="3048000"/>
            <a:ext cx="6248400" cy="0"/>
          </a:xfrm>
          <a:prstGeom prst="line">
            <a:avLst/>
          </a:prstGeom>
          <a:noFill/>
          <a:ln w="57150" algn="ctr">
            <a:solidFill>
              <a:schemeClr val="tx1"/>
            </a:solidFill>
            <a:round/>
            <a:headEnd/>
            <a:tailEnd/>
          </a:ln>
        </p:spPr>
      </p:cxnSp>
      <p:sp>
        <p:nvSpPr>
          <p:cNvPr id="6" name="Title 1"/>
          <p:cNvSpPr txBox="1">
            <a:spLocks/>
          </p:cNvSpPr>
          <p:nvPr/>
        </p:nvSpPr>
        <p:spPr>
          <a:xfrm>
            <a:off x="2199048" y="152400"/>
            <a:ext cx="6944952" cy="843967"/>
          </a:xfrm>
          <a:prstGeom prst="rect">
            <a:avLst/>
          </a:prstGeom>
        </p:spPr>
        <p:txBody>
          <a:bodyPr>
            <a:normAutofit/>
          </a:bodyPr>
          <a:lstStyle/>
          <a:p>
            <a:pPr algn="ctr">
              <a:spcBef>
                <a:spcPct val="0"/>
              </a:spcBef>
              <a:defRPr/>
            </a:pPr>
            <a:r>
              <a:rPr lang="en-US" sz="4800" b="1" i="1" dirty="0">
                <a:ln w="6350">
                  <a:noFill/>
                </a:ln>
                <a:solidFill>
                  <a:srgbClr val="C00000"/>
                </a:solidFill>
                <a:latin typeface="Arial" pitchFamily="34" charset="0"/>
                <a:cs typeface="Arial" pitchFamily="34" charset="0"/>
              </a:rPr>
              <a:t>Challenges</a:t>
            </a:r>
            <a:endParaRPr lang="en-US" b="1" i="1" dirty="0">
              <a:ln w="6350">
                <a:noFill/>
              </a:ln>
              <a:solidFill>
                <a:srgbClr val="C00000"/>
              </a:solidFill>
              <a:latin typeface="Arial" pitchFamily="34" charset="0"/>
              <a:cs typeface="Arial"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199048" cy="6858000"/>
          </a:xfrm>
          <a:prstGeom prst="rect">
            <a:avLst/>
          </a:prstGeom>
        </p:spPr>
      </p:pic>
      <p:sp>
        <p:nvSpPr>
          <p:cNvPr id="7" name="TextBox 6"/>
          <p:cNvSpPr txBox="1"/>
          <p:nvPr/>
        </p:nvSpPr>
        <p:spPr>
          <a:xfrm>
            <a:off x="2232099" y="5029200"/>
            <a:ext cx="6917425" cy="1754326"/>
          </a:xfrm>
          <a:prstGeom prst="rect">
            <a:avLst/>
          </a:prstGeom>
          <a:noFill/>
        </p:spPr>
        <p:txBody>
          <a:bodyPr wrap="square" rtlCol="0">
            <a:spAutoFit/>
          </a:bodyPr>
          <a:lstStyle/>
          <a:p>
            <a:pPr>
              <a:defRPr/>
            </a:pPr>
            <a:r>
              <a:rPr lang="en-US" sz="3000" i="1" dirty="0">
                <a:solidFill>
                  <a:srgbClr val="FF0000"/>
                </a:solidFill>
              </a:rPr>
              <a:t>“This is a problem that we can’t leave for our children or grandchildren to solve.”</a:t>
            </a:r>
          </a:p>
          <a:p>
            <a:pPr lvl="1" algn="r">
              <a:defRPr/>
            </a:pPr>
            <a:r>
              <a:rPr lang="en-US" sz="2400" i="1" dirty="0" smtClean="0">
                <a:solidFill>
                  <a:srgbClr val="FF0000"/>
                </a:solidFill>
              </a:rPr>
              <a:t>~Arkansas </a:t>
            </a:r>
            <a:r>
              <a:rPr lang="en-US" sz="2400" i="1" dirty="0">
                <a:solidFill>
                  <a:srgbClr val="FF0000"/>
                </a:solidFill>
              </a:rPr>
              <a:t>Department of Transportation Director </a:t>
            </a:r>
            <a:endParaRPr lang="en-US" sz="2400" i="1" dirty="0" smtClean="0">
              <a:solidFill>
                <a:srgbClr val="FF0000"/>
              </a:solidFill>
            </a:endParaRPr>
          </a:p>
          <a:p>
            <a:pPr lvl="1" algn="r">
              <a:spcAft>
                <a:spcPts val="2400"/>
              </a:spcAft>
              <a:defRPr/>
            </a:pPr>
            <a:r>
              <a:rPr lang="en-US" sz="2400" i="1" dirty="0" smtClean="0">
                <a:solidFill>
                  <a:srgbClr val="FF0000"/>
                </a:solidFill>
              </a:rPr>
              <a:t>Scott </a:t>
            </a:r>
            <a:r>
              <a:rPr lang="en-US" sz="2400" i="1" dirty="0">
                <a:solidFill>
                  <a:srgbClr val="FF0000"/>
                </a:solidFill>
              </a:rPr>
              <a:t>Bennett </a:t>
            </a:r>
          </a:p>
        </p:txBody>
      </p:sp>
    </p:spTree>
    <p:extLst>
      <p:ext uri="{BB962C8B-B14F-4D97-AF65-F5344CB8AC3E}">
        <p14:creationId xmlns:p14="http://schemas.microsoft.com/office/powerpoint/2010/main" val="1653092769"/>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3" descr="AHTD_PowerPoint_SlideTemplate_textpages_footer1.jpg"/>
          <p:cNvPicPr>
            <a:picLocks noChangeAspect="1"/>
          </p:cNvPicPr>
          <p:nvPr/>
        </p:nvPicPr>
        <p:blipFill>
          <a:blip r:embed="rId3" cstate="print"/>
          <a:stretch>
            <a:fillRect/>
          </a:stretch>
        </p:blipFill>
        <p:spPr>
          <a:xfrm>
            <a:off x="0" y="0"/>
            <a:ext cx="9144000" cy="651867"/>
          </a:xfrm>
          <a:prstGeom prst="rect">
            <a:avLst/>
          </a:prstGeom>
          <a:noFill/>
          <a:ln>
            <a:noFill/>
          </a:ln>
        </p:spPr>
      </p:pic>
      <p:cxnSp>
        <p:nvCxnSpPr>
          <p:cNvPr id="20" name="Straight Connector 19"/>
          <p:cNvCxnSpPr/>
          <p:nvPr/>
        </p:nvCxnSpPr>
        <p:spPr>
          <a:xfrm>
            <a:off x="0" y="685800"/>
            <a:ext cx="9144000"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08762"/>
            <a:ext cx="1165862" cy="434341"/>
          </a:xfrm>
          <a:prstGeom prst="rect">
            <a:avLst/>
          </a:prstGeom>
        </p:spPr>
      </p:pic>
      <p:graphicFrame>
        <p:nvGraphicFramePr>
          <p:cNvPr id="2" name="Chart 1"/>
          <p:cNvGraphicFramePr/>
          <p:nvPr>
            <p:extLst/>
          </p:nvPr>
        </p:nvGraphicFramePr>
        <p:xfrm>
          <a:off x="152400" y="762000"/>
          <a:ext cx="8915400" cy="5867400"/>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p:cNvSpPr txBox="1"/>
          <p:nvPr/>
        </p:nvSpPr>
        <p:spPr>
          <a:xfrm>
            <a:off x="4953000" y="5946596"/>
            <a:ext cx="1447800" cy="707886"/>
          </a:xfrm>
          <a:prstGeom prst="rect">
            <a:avLst/>
          </a:prstGeom>
          <a:noFill/>
        </p:spPr>
        <p:txBody>
          <a:bodyPr wrap="square" rtlCol="0">
            <a:spAutoFit/>
          </a:bodyPr>
          <a:lstStyle>
            <a:defPPr>
              <a:defRPr lang="en-US"/>
            </a:defPPr>
            <a:lvl1pPr algn="ctr" defTabSz="914378">
              <a:defRPr sz="1400" b="1">
                <a:solidFill>
                  <a:prstClr val="black"/>
                </a:solidFill>
                <a:latin typeface="Arial" panose="020B0604020202020204" pitchFamily="34" charset="0"/>
                <a:cs typeface="Arial" panose="020B0604020202020204" pitchFamily="34" charset="0"/>
              </a:defRPr>
            </a:lvl1pPr>
          </a:lstStyle>
          <a:p>
            <a:pPr>
              <a:defRPr/>
            </a:pPr>
            <a:r>
              <a:rPr lang="en-US" sz="2000" dirty="0"/>
              <a:t>2027</a:t>
            </a:r>
          </a:p>
          <a:p>
            <a:pPr>
              <a:defRPr/>
            </a:pPr>
            <a:r>
              <a:rPr lang="en-US" sz="2000" dirty="0"/>
              <a:t>Condition</a:t>
            </a:r>
            <a:endParaRPr lang="en-US" sz="1800" dirty="0"/>
          </a:p>
        </p:txBody>
      </p:sp>
      <p:sp>
        <p:nvSpPr>
          <p:cNvPr id="6" name="TextBox 5"/>
          <p:cNvSpPr txBox="1"/>
          <p:nvPr/>
        </p:nvSpPr>
        <p:spPr>
          <a:xfrm>
            <a:off x="2438400" y="5941516"/>
            <a:ext cx="1371600" cy="707886"/>
          </a:xfrm>
          <a:prstGeom prst="rect">
            <a:avLst/>
          </a:prstGeom>
          <a:noFill/>
        </p:spPr>
        <p:txBody>
          <a:bodyPr wrap="square" rtlCol="0">
            <a:spAutoFit/>
          </a:bodyPr>
          <a:lstStyle/>
          <a:p>
            <a:pPr algn="ctr" defTabSz="914378">
              <a:defRPr/>
            </a:pPr>
            <a:r>
              <a:rPr lang="en-US" sz="2000" b="1" dirty="0">
                <a:solidFill>
                  <a:prstClr val="black"/>
                </a:solidFill>
                <a:latin typeface="Arial" panose="020B0604020202020204" pitchFamily="34" charset="0"/>
                <a:cs typeface="Arial" panose="020B0604020202020204" pitchFamily="34" charset="0"/>
              </a:rPr>
              <a:t>Current</a:t>
            </a:r>
            <a:br>
              <a:rPr lang="en-US" sz="2000" b="1" dirty="0">
                <a:solidFill>
                  <a:prstClr val="black"/>
                </a:solidFill>
                <a:latin typeface="Arial" panose="020B0604020202020204" pitchFamily="34" charset="0"/>
                <a:cs typeface="Arial" panose="020B0604020202020204" pitchFamily="34" charset="0"/>
              </a:rPr>
            </a:br>
            <a:r>
              <a:rPr lang="en-US" sz="2000" b="1" dirty="0">
                <a:solidFill>
                  <a:prstClr val="black"/>
                </a:solidFill>
                <a:latin typeface="Arial" panose="020B0604020202020204" pitchFamily="34" charset="0"/>
                <a:cs typeface="Arial" panose="020B0604020202020204" pitchFamily="34" charset="0"/>
              </a:rPr>
              <a:t>Condition</a:t>
            </a:r>
          </a:p>
        </p:txBody>
      </p:sp>
      <p:sp>
        <p:nvSpPr>
          <p:cNvPr id="11" name="TextBox 10"/>
          <p:cNvSpPr txBox="1"/>
          <p:nvPr/>
        </p:nvSpPr>
        <p:spPr>
          <a:xfrm>
            <a:off x="2502044" y="1665945"/>
            <a:ext cx="869806" cy="400110"/>
          </a:xfrm>
          <a:prstGeom prst="rect">
            <a:avLst/>
          </a:prstGeom>
          <a:noFill/>
        </p:spPr>
        <p:txBody>
          <a:bodyPr wrap="square" rtlCol="0">
            <a:spAutoFit/>
          </a:bodyPr>
          <a:lstStyle/>
          <a:p>
            <a:pPr algn="ctr" defTabSz="914378">
              <a:defRPr/>
            </a:pPr>
            <a:r>
              <a:rPr lang="en-US" sz="2000" b="1" dirty="0" smtClean="0">
                <a:solidFill>
                  <a:prstClr val="black"/>
                </a:solidFill>
                <a:latin typeface="Arial" panose="020B0604020202020204" pitchFamily="34" charset="0"/>
                <a:cs typeface="Arial" panose="020B0604020202020204" pitchFamily="34" charset="0"/>
              </a:rPr>
              <a:t>24%</a:t>
            </a:r>
            <a:endParaRPr lang="en-US" sz="2000" b="1" dirty="0">
              <a:solidFill>
                <a:prstClr val="black"/>
              </a:solidFill>
              <a:latin typeface="Arial" panose="020B0604020202020204" pitchFamily="34" charset="0"/>
              <a:cs typeface="Arial" panose="020B0604020202020204" pitchFamily="34" charset="0"/>
            </a:endParaRPr>
          </a:p>
        </p:txBody>
      </p:sp>
      <p:sp>
        <p:nvSpPr>
          <p:cNvPr id="12" name="TextBox 11"/>
          <p:cNvSpPr txBox="1"/>
          <p:nvPr/>
        </p:nvSpPr>
        <p:spPr>
          <a:xfrm>
            <a:off x="5149994" y="1798054"/>
            <a:ext cx="869806" cy="400110"/>
          </a:xfrm>
          <a:prstGeom prst="rect">
            <a:avLst/>
          </a:prstGeom>
          <a:noFill/>
        </p:spPr>
        <p:txBody>
          <a:bodyPr wrap="square" rtlCol="0">
            <a:spAutoFit/>
          </a:bodyPr>
          <a:lstStyle/>
          <a:p>
            <a:pPr algn="ctr" defTabSz="914378">
              <a:defRPr/>
            </a:pPr>
            <a:r>
              <a:rPr lang="en-US" sz="2000" b="1" dirty="0" smtClean="0">
                <a:solidFill>
                  <a:prstClr val="black"/>
                </a:solidFill>
                <a:latin typeface="Arial" panose="020B0604020202020204" pitchFamily="34" charset="0"/>
                <a:cs typeface="Arial" panose="020B0604020202020204" pitchFamily="34" charset="0"/>
              </a:rPr>
              <a:t>28%</a:t>
            </a:r>
            <a:endParaRPr lang="en-US" sz="2000" b="1" dirty="0">
              <a:solidFill>
                <a:prstClr val="black"/>
              </a:solidFill>
              <a:latin typeface="Arial" panose="020B0604020202020204" pitchFamily="34" charset="0"/>
              <a:cs typeface="Arial" panose="020B0604020202020204" pitchFamily="34" charset="0"/>
            </a:endParaRPr>
          </a:p>
        </p:txBody>
      </p:sp>
      <p:sp>
        <p:nvSpPr>
          <p:cNvPr id="13" name="TextBox 12"/>
          <p:cNvSpPr txBox="1"/>
          <p:nvPr/>
        </p:nvSpPr>
        <p:spPr>
          <a:xfrm>
            <a:off x="2590800" y="3440668"/>
            <a:ext cx="746760" cy="400110"/>
          </a:xfrm>
          <a:prstGeom prst="rect">
            <a:avLst/>
          </a:prstGeom>
          <a:noFill/>
        </p:spPr>
        <p:txBody>
          <a:bodyPr wrap="square" rtlCol="0">
            <a:spAutoFit/>
          </a:bodyPr>
          <a:lstStyle/>
          <a:p>
            <a:pPr algn="ctr" defTabSz="914378">
              <a:defRPr/>
            </a:pPr>
            <a:r>
              <a:rPr lang="en-US" sz="2000" b="1" dirty="0" smtClean="0">
                <a:solidFill>
                  <a:prstClr val="black"/>
                </a:solidFill>
                <a:latin typeface="Arial" panose="020B0604020202020204" pitchFamily="34" charset="0"/>
                <a:cs typeface="Arial" panose="020B0604020202020204" pitchFamily="34" charset="0"/>
              </a:rPr>
              <a:t>58%</a:t>
            </a:r>
            <a:endParaRPr lang="en-US" sz="2000" b="1" dirty="0">
              <a:solidFill>
                <a:prstClr val="black"/>
              </a:solidFill>
              <a:latin typeface="Arial" panose="020B0604020202020204" pitchFamily="34" charset="0"/>
              <a:cs typeface="Arial" panose="020B0604020202020204" pitchFamily="34" charset="0"/>
            </a:endParaRPr>
          </a:p>
        </p:txBody>
      </p:sp>
      <p:sp>
        <p:nvSpPr>
          <p:cNvPr id="14" name="TextBox 13"/>
          <p:cNvSpPr txBox="1"/>
          <p:nvPr/>
        </p:nvSpPr>
        <p:spPr>
          <a:xfrm>
            <a:off x="2659380" y="5029200"/>
            <a:ext cx="746760" cy="400110"/>
          </a:xfrm>
          <a:prstGeom prst="rect">
            <a:avLst/>
          </a:prstGeom>
          <a:noFill/>
        </p:spPr>
        <p:txBody>
          <a:bodyPr wrap="square" rtlCol="0">
            <a:spAutoFit/>
          </a:bodyPr>
          <a:lstStyle/>
          <a:p>
            <a:pPr algn="ctr" defTabSz="914378">
              <a:defRPr/>
            </a:pPr>
            <a:r>
              <a:rPr lang="en-US" sz="2000" b="1" dirty="0" smtClean="0">
                <a:solidFill>
                  <a:prstClr val="black"/>
                </a:solidFill>
                <a:latin typeface="Arial" panose="020B0604020202020204" pitchFamily="34" charset="0"/>
                <a:cs typeface="Arial" panose="020B0604020202020204" pitchFamily="34" charset="0"/>
              </a:rPr>
              <a:t>18%</a:t>
            </a:r>
            <a:endParaRPr lang="en-US" sz="2000" b="1" dirty="0">
              <a:solidFill>
                <a:prstClr val="black"/>
              </a:solidFill>
              <a:latin typeface="Arial" panose="020B0604020202020204" pitchFamily="34" charset="0"/>
              <a:cs typeface="Arial" panose="020B0604020202020204" pitchFamily="34" charset="0"/>
            </a:endParaRPr>
          </a:p>
        </p:txBody>
      </p:sp>
      <p:sp>
        <p:nvSpPr>
          <p:cNvPr id="15" name="TextBox 14"/>
          <p:cNvSpPr txBox="1"/>
          <p:nvPr/>
        </p:nvSpPr>
        <p:spPr>
          <a:xfrm>
            <a:off x="5153797" y="5192052"/>
            <a:ext cx="746760" cy="400110"/>
          </a:xfrm>
          <a:prstGeom prst="rect">
            <a:avLst/>
          </a:prstGeom>
          <a:noFill/>
        </p:spPr>
        <p:txBody>
          <a:bodyPr wrap="square" rtlCol="0">
            <a:spAutoFit/>
          </a:bodyPr>
          <a:lstStyle/>
          <a:p>
            <a:pPr algn="ctr" defTabSz="914378">
              <a:defRPr/>
            </a:pPr>
            <a:r>
              <a:rPr lang="en-US" sz="2000" b="1" dirty="0" smtClean="0">
                <a:solidFill>
                  <a:prstClr val="black"/>
                </a:solidFill>
                <a:latin typeface="Arial" panose="020B0604020202020204" pitchFamily="34" charset="0"/>
                <a:cs typeface="Arial" panose="020B0604020202020204" pitchFamily="34" charset="0"/>
              </a:rPr>
              <a:t>26%</a:t>
            </a:r>
            <a:endParaRPr lang="en-US" sz="2000" b="1" dirty="0">
              <a:solidFill>
                <a:prstClr val="black"/>
              </a:solidFill>
              <a:latin typeface="Arial" panose="020B0604020202020204" pitchFamily="34" charset="0"/>
              <a:cs typeface="Arial" panose="020B0604020202020204" pitchFamily="34" charset="0"/>
            </a:endParaRPr>
          </a:p>
        </p:txBody>
      </p:sp>
      <p:sp>
        <p:nvSpPr>
          <p:cNvPr id="16" name="Title 1"/>
          <p:cNvSpPr txBox="1">
            <a:spLocks/>
          </p:cNvSpPr>
          <p:nvPr/>
        </p:nvSpPr>
        <p:spPr>
          <a:xfrm>
            <a:off x="838200" y="131564"/>
            <a:ext cx="8305800" cy="457200"/>
          </a:xfrm>
          <a:prstGeom prst="rect">
            <a:avLst/>
          </a:prstGeom>
        </p:spPr>
        <p:txBody>
          <a:bodyPr vert="horz" lIns="91440" tIns="45720" rIns="91440" bIns="45720" rtlCol="0" anchor="ctr">
            <a:noAutofit/>
          </a:bodyPr>
          <a:lstStyle/>
          <a:p>
            <a:pPr algn="ctr">
              <a:spcBef>
                <a:spcPct val="0"/>
              </a:spcBef>
              <a:defRPr/>
            </a:pPr>
            <a:r>
              <a:rPr lang="en-US" sz="3200" b="1" dirty="0" smtClean="0">
                <a:solidFill>
                  <a:prstClr val="white"/>
                </a:solidFill>
                <a:latin typeface="Arial Narrow" panose="020B0606020202030204" pitchFamily="34" charset="0"/>
                <a:cs typeface="Arial" panose="020B0604020202020204" pitchFamily="34" charset="0"/>
              </a:rPr>
              <a:t>All State Highways – Including Interstates</a:t>
            </a:r>
            <a:endParaRPr lang="en-US" sz="3200" b="1" dirty="0">
              <a:solidFill>
                <a:prstClr val="white"/>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127432663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Image result for broken car repair"/>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10926"/>
          <a:stretch/>
        </p:blipFill>
        <p:spPr bwMode="auto">
          <a:xfrm>
            <a:off x="-19050" y="0"/>
            <a:ext cx="91630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438150" y="4191000"/>
            <a:ext cx="3886200" cy="195342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 name="Content Placeholder 2"/>
          <p:cNvSpPr>
            <a:spLocks noGrp="1"/>
          </p:cNvSpPr>
          <p:nvPr>
            <p:ph idx="1"/>
          </p:nvPr>
        </p:nvSpPr>
        <p:spPr>
          <a:xfrm>
            <a:off x="0" y="4191000"/>
            <a:ext cx="4572000" cy="2316163"/>
          </a:xfrm>
        </p:spPr>
        <p:txBody>
          <a:bodyPr>
            <a:normAutofit/>
          </a:bodyPr>
          <a:lstStyle/>
          <a:p>
            <a:pPr marL="0" indent="0" algn="ctr">
              <a:spcBef>
                <a:spcPts val="600"/>
              </a:spcBef>
              <a:buNone/>
            </a:pPr>
            <a:r>
              <a:rPr lang="en-US" sz="3600" dirty="0" smtClean="0"/>
              <a:t>Overlay</a:t>
            </a:r>
          </a:p>
          <a:p>
            <a:pPr marL="0" indent="0" algn="ctr">
              <a:spcBef>
                <a:spcPts val="600"/>
              </a:spcBef>
              <a:buNone/>
            </a:pPr>
            <a:r>
              <a:rPr lang="en-US" sz="3600" b="1" dirty="0" smtClean="0">
                <a:solidFill>
                  <a:srgbClr val="C00000"/>
                </a:solidFill>
              </a:rPr>
              <a:t>$100,000</a:t>
            </a:r>
          </a:p>
          <a:p>
            <a:pPr marL="0" indent="0" algn="ctr">
              <a:spcBef>
                <a:spcPts val="600"/>
              </a:spcBef>
              <a:buNone/>
            </a:pPr>
            <a:r>
              <a:rPr lang="en-US" sz="3600" dirty="0" smtClean="0"/>
              <a:t>per lane mile</a:t>
            </a:r>
          </a:p>
          <a:p>
            <a:pPr marL="0" indent="0" algn="ctr">
              <a:buNone/>
            </a:pPr>
            <a:endParaRPr lang="en-US" sz="3600" dirty="0" smtClean="0"/>
          </a:p>
        </p:txBody>
      </p:sp>
      <p:pic>
        <p:nvPicPr>
          <p:cNvPr id="1026" name="Picture 2" descr="U:\AIMEE'S STUFF\ART and Photos\ART\fram_oil_filter_hero_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701313"/>
            <a:ext cx="3352800" cy="22356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car motor repai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248275" y="1644650"/>
            <a:ext cx="3219452" cy="21463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4495800" y="530364"/>
            <a:ext cx="4572000" cy="646331"/>
          </a:xfrm>
          <a:prstGeom prst="rect">
            <a:avLst/>
          </a:prstGeom>
        </p:spPr>
        <p:txBody>
          <a:bodyPr wrap="square">
            <a:spAutoFit/>
          </a:bodyPr>
          <a:lstStyle/>
          <a:p>
            <a:pPr algn="ctr">
              <a:defRPr/>
            </a:pPr>
            <a:r>
              <a:rPr lang="en-US" sz="3600" b="1" dirty="0">
                <a:solidFill>
                  <a:srgbClr val="4F81BD"/>
                </a:solidFill>
              </a:rPr>
              <a:t>Pay a </a:t>
            </a:r>
            <a:r>
              <a:rPr lang="en-US" sz="3600" b="1" dirty="0" smtClean="0">
                <a:solidFill>
                  <a:srgbClr val="C00000"/>
                </a:solidFill>
              </a:rPr>
              <a:t>Whole Lot</a:t>
            </a:r>
            <a:r>
              <a:rPr lang="en-US" sz="3600" b="1" dirty="0">
                <a:solidFill>
                  <a:srgbClr val="F79646">
                    <a:lumMod val="75000"/>
                  </a:srgbClr>
                </a:solidFill>
              </a:rPr>
              <a:t> </a:t>
            </a:r>
            <a:r>
              <a:rPr lang="en-US" sz="3600" b="1" dirty="0" smtClean="0">
                <a:solidFill>
                  <a:srgbClr val="4F81BD"/>
                </a:solidFill>
              </a:rPr>
              <a:t>Later</a:t>
            </a:r>
            <a:endParaRPr lang="en-US" sz="3600" b="1" dirty="0">
              <a:solidFill>
                <a:srgbClr val="4F81BD"/>
              </a:solidFill>
            </a:endParaRPr>
          </a:p>
        </p:txBody>
      </p:sp>
      <p:sp>
        <p:nvSpPr>
          <p:cNvPr id="5" name="Rectangle 4"/>
          <p:cNvSpPr/>
          <p:nvPr/>
        </p:nvSpPr>
        <p:spPr>
          <a:xfrm>
            <a:off x="0" y="511314"/>
            <a:ext cx="4572000" cy="646331"/>
          </a:xfrm>
          <a:prstGeom prst="rect">
            <a:avLst/>
          </a:prstGeom>
        </p:spPr>
        <p:txBody>
          <a:bodyPr wrap="square">
            <a:spAutoFit/>
          </a:bodyPr>
          <a:lstStyle/>
          <a:p>
            <a:pPr algn="ctr">
              <a:defRPr/>
            </a:pPr>
            <a:r>
              <a:rPr lang="en-US" sz="3600" b="1" dirty="0">
                <a:solidFill>
                  <a:srgbClr val="4F81BD"/>
                </a:solidFill>
              </a:rPr>
              <a:t>Pay a </a:t>
            </a:r>
            <a:r>
              <a:rPr lang="en-US" sz="3600" b="1" dirty="0" smtClean="0">
                <a:solidFill>
                  <a:srgbClr val="C00000"/>
                </a:solidFill>
              </a:rPr>
              <a:t>Little</a:t>
            </a:r>
            <a:r>
              <a:rPr lang="en-US" sz="3600" b="1" dirty="0">
                <a:solidFill>
                  <a:srgbClr val="F79646">
                    <a:lumMod val="75000"/>
                  </a:srgbClr>
                </a:solidFill>
              </a:rPr>
              <a:t> </a:t>
            </a:r>
            <a:r>
              <a:rPr lang="en-US" sz="3600" b="1" dirty="0" smtClean="0">
                <a:solidFill>
                  <a:srgbClr val="4F81BD"/>
                </a:solidFill>
              </a:rPr>
              <a:t>Now</a:t>
            </a:r>
            <a:endParaRPr lang="en-US" sz="3600" b="1" dirty="0">
              <a:solidFill>
                <a:srgbClr val="4F81BD"/>
              </a:solidFill>
            </a:endParaRPr>
          </a:p>
        </p:txBody>
      </p:sp>
      <p:sp>
        <p:nvSpPr>
          <p:cNvPr id="21" name="Rectangle 20"/>
          <p:cNvSpPr/>
          <p:nvPr/>
        </p:nvSpPr>
        <p:spPr>
          <a:xfrm>
            <a:off x="4953000" y="4191000"/>
            <a:ext cx="3886200" cy="1953419"/>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cxnSp>
        <p:nvCxnSpPr>
          <p:cNvPr id="9" name="Straight Connector 8"/>
          <p:cNvCxnSpPr/>
          <p:nvPr/>
        </p:nvCxnSpPr>
        <p:spPr>
          <a:xfrm flipV="1">
            <a:off x="4572000" y="511314"/>
            <a:ext cx="0" cy="563310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81000" y="1219200"/>
            <a:ext cx="84582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ontent Placeholder 2"/>
          <p:cNvSpPr txBox="1">
            <a:spLocks/>
          </p:cNvSpPr>
          <p:nvPr/>
        </p:nvSpPr>
        <p:spPr>
          <a:xfrm>
            <a:off x="4572000" y="4191000"/>
            <a:ext cx="4572000" cy="39068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600"/>
              </a:spcBef>
              <a:buFont typeface="Arial" pitchFamily="34" charset="0"/>
              <a:buNone/>
              <a:defRPr/>
            </a:pPr>
            <a:r>
              <a:rPr lang="en-US" sz="3600" dirty="0" smtClean="0">
                <a:solidFill>
                  <a:prstClr val="black"/>
                </a:solidFill>
              </a:rPr>
              <a:t>Reconstruction  </a:t>
            </a:r>
            <a:r>
              <a:rPr lang="en-US" sz="3600" b="1" dirty="0" smtClean="0">
                <a:solidFill>
                  <a:srgbClr val="C00000"/>
                </a:solidFill>
              </a:rPr>
              <a:t>$1,500,000</a:t>
            </a:r>
          </a:p>
          <a:p>
            <a:pPr marL="0" indent="0" algn="ctr">
              <a:spcBef>
                <a:spcPts val="600"/>
              </a:spcBef>
              <a:buFont typeface="Arial" pitchFamily="34" charset="0"/>
              <a:buNone/>
              <a:defRPr/>
            </a:pPr>
            <a:r>
              <a:rPr lang="en-US" sz="3600" dirty="0" smtClean="0">
                <a:solidFill>
                  <a:prstClr val="black"/>
                </a:solidFill>
              </a:rPr>
              <a:t>per lane mile</a:t>
            </a:r>
            <a:endParaRPr lang="en-US" sz="3600" dirty="0">
              <a:solidFill>
                <a:prstClr val="black"/>
              </a:solidFill>
            </a:endParaRPr>
          </a:p>
        </p:txBody>
      </p:sp>
    </p:spTree>
    <p:extLst>
      <p:ext uri="{BB962C8B-B14F-4D97-AF65-F5344CB8AC3E}">
        <p14:creationId xmlns:p14="http://schemas.microsoft.com/office/powerpoint/2010/main" val="285853974"/>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descr="AHTD_PowerPoint_SlideTemplate_textpages_footer1.jpg"/>
          <p:cNvPicPr>
            <a:picLocks noChangeAspect="1"/>
          </p:cNvPicPr>
          <p:nvPr/>
        </p:nvPicPr>
        <p:blipFill>
          <a:blip r:embed="rId3" cstate="print"/>
          <a:stretch>
            <a:fillRect/>
          </a:stretch>
        </p:blipFill>
        <p:spPr>
          <a:xfrm>
            <a:off x="0" y="1"/>
            <a:ext cx="9144000" cy="651867"/>
          </a:xfrm>
          <a:prstGeom prst="rect">
            <a:avLst/>
          </a:prstGeom>
          <a:noFill/>
          <a:ln>
            <a:noFill/>
          </a:ln>
        </p:spPr>
      </p:pic>
      <p:sp>
        <p:nvSpPr>
          <p:cNvPr id="4" name="Title 1"/>
          <p:cNvSpPr txBox="1">
            <a:spLocks/>
          </p:cNvSpPr>
          <p:nvPr/>
        </p:nvSpPr>
        <p:spPr>
          <a:xfrm>
            <a:off x="2" y="83719"/>
            <a:ext cx="9143998" cy="457200"/>
          </a:xfrm>
          <a:prstGeom prst="rect">
            <a:avLst/>
          </a:prstGeom>
        </p:spPr>
        <p:txBody>
          <a:bodyPr vert="horz" lIns="91440" tIns="45720" rIns="91440" bIns="45720" rtlCol="0" anchor="ctr">
            <a:noAutofit/>
          </a:bodyPr>
          <a:lstStyle/>
          <a:p>
            <a:pPr algn="ctr">
              <a:spcBef>
                <a:spcPct val="0"/>
              </a:spcBef>
              <a:defRPr/>
            </a:pPr>
            <a:r>
              <a:rPr lang="en-US" sz="3200" b="1" dirty="0">
                <a:solidFill>
                  <a:prstClr val="white"/>
                </a:solidFill>
                <a:latin typeface="Arial Narrow" panose="020B0606020202030204" pitchFamily="34" charset="0"/>
                <a:cs typeface="Arial" panose="020B0604020202020204" pitchFamily="34" charset="0"/>
              </a:rPr>
              <a:t>$10,000,000  Overlay Program</a:t>
            </a:r>
            <a:endParaRPr lang="en-US" sz="3200" b="1" dirty="0">
              <a:solidFill>
                <a:prstClr val="white"/>
              </a:solidFill>
              <a:latin typeface="Arial Narrow" panose="020B0606020202030204" pitchFamily="34" charset="0"/>
              <a:cs typeface="Arial" panose="020B0604020202020204" pitchFamily="34" charset="0"/>
            </a:endParaRPr>
          </a:p>
        </p:txBody>
      </p:sp>
      <p:sp>
        <p:nvSpPr>
          <p:cNvPr id="7" name="TextBox 6"/>
          <p:cNvSpPr txBox="1"/>
          <p:nvPr/>
        </p:nvSpPr>
        <p:spPr>
          <a:xfrm>
            <a:off x="848591" y="1811496"/>
            <a:ext cx="3515829" cy="1261884"/>
          </a:xfrm>
          <a:prstGeom prst="rect">
            <a:avLst/>
          </a:prstGeom>
          <a:noFill/>
        </p:spPr>
        <p:txBody>
          <a:bodyPr wrap="square" rtlCol="0">
            <a:spAutoFit/>
          </a:bodyPr>
          <a:lstStyle/>
          <a:p>
            <a:pPr>
              <a:defRPr/>
            </a:pPr>
            <a:r>
              <a:rPr lang="en-US" sz="2400" dirty="0">
                <a:solidFill>
                  <a:prstClr val="black"/>
                </a:solidFill>
              </a:rPr>
              <a:t>I</a:t>
            </a:r>
            <a:r>
              <a:rPr lang="en-US" sz="2400" dirty="0" smtClean="0">
                <a:solidFill>
                  <a:prstClr val="black"/>
                </a:solidFill>
              </a:rPr>
              <a:t>n 1995, </a:t>
            </a:r>
            <a:r>
              <a:rPr lang="en-US" sz="2800" b="1" dirty="0" smtClean="0">
                <a:solidFill>
                  <a:srgbClr val="4E67C8">
                    <a:lumMod val="75000"/>
                  </a:srgbClr>
                </a:solidFill>
              </a:rPr>
              <a:t>200 miles </a:t>
            </a:r>
            <a:r>
              <a:rPr lang="en-US" sz="2400" dirty="0" smtClean="0">
                <a:solidFill>
                  <a:prstClr val="black"/>
                </a:solidFill>
              </a:rPr>
              <a:t>of highway </a:t>
            </a:r>
            <a:r>
              <a:rPr lang="en-US" sz="2400" dirty="0">
                <a:solidFill>
                  <a:prstClr val="black"/>
                </a:solidFill>
              </a:rPr>
              <a:t>could be </a:t>
            </a:r>
            <a:r>
              <a:rPr lang="en-US" sz="2400" dirty="0" smtClean="0">
                <a:solidFill>
                  <a:prstClr val="black"/>
                </a:solidFill>
              </a:rPr>
              <a:t>overlaid with $10 million.</a:t>
            </a:r>
            <a:endParaRPr lang="en-US" sz="2400" dirty="0">
              <a:solidFill>
                <a:prstClr val="black"/>
              </a:solidFill>
            </a:endParaRPr>
          </a:p>
        </p:txBody>
      </p:sp>
      <p:sp>
        <p:nvSpPr>
          <p:cNvPr id="2" name="TextBox 1"/>
          <p:cNvSpPr txBox="1"/>
          <p:nvPr/>
        </p:nvSpPr>
        <p:spPr>
          <a:xfrm>
            <a:off x="762000" y="901401"/>
            <a:ext cx="1581640" cy="646331"/>
          </a:xfrm>
          <a:prstGeom prst="rect">
            <a:avLst/>
          </a:prstGeom>
          <a:noFill/>
        </p:spPr>
        <p:txBody>
          <a:bodyPr wrap="square" rtlCol="0">
            <a:spAutoFit/>
          </a:bodyPr>
          <a:lstStyle/>
          <a:p>
            <a:pPr>
              <a:defRPr/>
            </a:pPr>
            <a:r>
              <a:rPr lang="en-US" sz="3600" b="1" dirty="0" smtClean="0">
                <a:solidFill>
                  <a:prstClr val="black"/>
                </a:solidFill>
              </a:rPr>
              <a:t>THEN</a:t>
            </a:r>
            <a:endParaRPr lang="en-US" sz="3600" b="1" dirty="0">
              <a:solidFill>
                <a:prstClr val="black"/>
              </a:solidFill>
            </a:endParaRPr>
          </a:p>
        </p:txBody>
      </p:sp>
      <p:sp>
        <p:nvSpPr>
          <p:cNvPr id="10" name="TextBox 9"/>
          <p:cNvSpPr txBox="1"/>
          <p:nvPr/>
        </p:nvSpPr>
        <p:spPr>
          <a:xfrm>
            <a:off x="5257800" y="1811496"/>
            <a:ext cx="3388935" cy="1261884"/>
          </a:xfrm>
          <a:prstGeom prst="rect">
            <a:avLst/>
          </a:prstGeom>
          <a:noFill/>
        </p:spPr>
        <p:txBody>
          <a:bodyPr wrap="square" rtlCol="0">
            <a:spAutoFit/>
          </a:bodyPr>
          <a:lstStyle/>
          <a:p>
            <a:pPr>
              <a:defRPr/>
            </a:pPr>
            <a:r>
              <a:rPr lang="en-US" sz="2400" dirty="0">
                <a:solidFill>
                  <a:prstClr val="black"/>
                </a:solidFill>
              </a:rPr>
              <a:t>U</a:t>
            </a:r>
            <a:r>
              <a:rPr lang="en-US" sz="2400" dirty="0" smtClean="0">
                <a:solidFill>
                  <a:prstClr val="black"/>
                </a:solidFill>
              </a:rPr>
              <a:t>sing $10 million today, only </a:t>
            </a:r>
            <a:r>
              <a:rPr lang="en-US" sz="2800" b="1" dirty="0" smtClean="0">
                <a:solidFill>
                  <a:srgbClr val="4E67C8">
                    <a:lumMod val="75000"/>
                  </a:srgbClr>
                </a:solidFill>
              </a:rPr>
              <a:t>54 miles </a:t>
            </a:r>
            <a:r>
              <a:rPr lang="en-US" sz="2400" dirty="0" smtClean="0">
                <a:solidFill>
                  <a:prstClr val="black"/>
                </a:solidFill>
              </a:rPr>
              <a:t>of highway can be </a:t>
            </a:r>
            <a:r>
              <a:rPr lang="en-US" sz="2400" dirty="0">
                <a:solidFill>
                  <a:prstClr val="black"/>
                </a:solidFill>
              </a:rPr>
              <a:t>overlaid.</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1" y="3733800"/>
            <a:ext cx="8229600" cy="1219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5257800" y="901401"/>
            <a:ext cx="1581640" cy="646331"/>
          </a:xfrm>
          <a:prstGeom prst="rect">
            <a:avLst/>
          </a:prstGeom>
          <a:noFill/>
        </p:spPr>
        <p:txBody>
          <a:bodyPr wrap="square" rtlCol="0">
            <a:spAutoFit/>
          </a:bodyPr>
          <a:lstStyle/>
          <a:p>
            <a:pPr>
              <a:defRPr/>
            </a:pPr>
            <a:r>
              <a:rPr lang="en-US" sz="3600" b="1" dirty="0" smtClean="0">
                <a:solidFill>
                  <a:prstClr val="black"/>
                </a:solidFill>
              </a:rPr>
              <a:t>NOW</a:t>
            </a:r>
            <a:endParaRPr lang="en-US" sz="3600" b="1" dirty="0">
              <a:solidFill>
                <a:prstClr val="black"/>
              </a:solidFill>
            </a:endParaRPr>
          </a:p>
        </p:txBody>
      </p:sp>
      <p:sp>
        <p:nvSpPr>
          <p:cNvPr id="20" name="Rectangle 19"/>
          <p:cNvSpPr/>
          <p:nvPr/>
        </p:nvSpPr>
        <p:spPr>
          <a:xfrm>
            <a:off x="446569" y="1193800"/>
            <a:ext cx="46075" cy="37591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grpSp>
        <p:nvGrpSpPr>
          <p:cNvPr id="16" name="Group 15"/>
          <p:cNvGrpSpPr/>
          <p:nvPr/>
        </p:nvGrpSpPr>
        <p:grpSpPr>
          <a:xfrm>
            <a:off x="6464809" y="5066414"/>
            <a:ext cx="2221992" cy="1198528"/>
            <a:chOff x="5040185" y="3911100"/>
            <a:chExt cx="3507312" cy="898896"/>
          </a:xfrm>
        </p:grpSpPr>
        <p:pic>
          <p:nvPicPr>
            <p:cNvPr id="1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6872"/>
            <a:stretch/>
          </p:blipFill>
          <p:spPr bwMode="auto">
            <a:xfrm>
              <a:off x="5058343" y="3911100"/>
              <a:ext cx="3489154" cy="898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5040185" y="3911100"/>
              <a:ext cx="45719" cy="8988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gr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08762"/>
            <a:ext cx="1165862" cy="434341"/>
          </a:xfrm>
          <a:prstGeom prst="rect">
            <a:avLst/>
          </a:prstGeom>
        </p:spPr>
      </p:pic>
      <p:cxnSp>
        <p:nvCxnSpPr>
          <p:cNvPr id="14" name="Straight Connector 13"/>
          <p:cNvCxnSpPr/>
          <p:nvPr/>
        </p:nvCxnSpPr>
        <p:spPr>
          <a:xfrm>
            <a:off x="0" y="691053"/>
            <a:ext cx="9144000"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7227245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1000"/>
                                        <p:tgtEl>
                                          <p:spTgt spid="1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882" y="449379"/>
            <a:ext cx="8447339" cy="5638599"/>
          </a:xfrm>
          <a:prstGeom prst="rect">
            <a:avLst/>
          </a:prstGeom>
          <a:effectLst>
            <a:outerShdw blurRad="177800" dist="241300" dir="2700000" algn="tl" rotWithShape="0">
              <a:prstClr val="black">
                <a:alpha val="60000"/>
              </a:prst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2004" y="5024835"/>
            <a:ext cx="2508701" cy="9350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318091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t="-1" r="5829" b="-1"/>
          <a:stretch/>
        </p:blipFill>
        <p:spPr>
          <a:xfrm>
            <a:off x="0" y="377733"/>
            <a:ext cx="9144000" cy="6480267"/>
          </a:xfrm>
          <a:prstGeom prst="rect">
            <a:avLst/>
          </a:prstGeom>
          <a:noFill/>
        </p:spPr>
      </p:pic>
      <p:graphicFrame>
        <p:nvGraphicFramePr>
          <p:cNvPr id="14" name="Chart 13"/>
          <p:cNvGraphicFramePr>
            <a:graphicFrameLocks noGrp="1"/>
          </p:cNvGraphicFramePr>
          <p:nvPr>
            <p:extLst/>
          </p:nvPr>
        </p:nvGraphicFramePr>
        <p:xfrm>
          <a:off x="2" y="914400"/>
          <a:ext cx="9077327" cy="5943600"/>
        </p:xfrm>
        <a:graphic>
          <a:graphicData uri="http://schemas.openxmlformats.org/drawingml/2006/chart">
            <c:chart xmlns:c="http://schemas.openxmlformats.org/drawingml/2006/chart" xmlns:r="http://schemas.openxmlformats.org/officeDocument/2006/relationships" r:id="rId4"/>
          </a:graphicData>
        </a:graphic>
      </p:graphicFrame>
      <p:pic>
        <p:nvPicPr>
          <p:cNvPr id="4" name="Content Placeholder 3" descr="AHTD_PowerPoint_SlideTemplate_textpages_footer1.jpg"/>
          <p:cNvPicPr>
            <a:picLocks noGrp="1" noChangeAspect="1"/>
          </p:cNvPicPr>
          <p:nvPr>
            <p:ph idx="1"/>
          </p:nvPr>
        </p:nvPicPr>
        <p:blipFill>
          <a:blip r:embed="rId5" cstate="print"/>
          <a:stretch>
            <a:fillRect/>
          </a:stretch>
        </p:blipFill>
        <p:spPr>
          <a:xfrm>
            <a:off x="-1791" y="1043"/>
            <a:ext cx="9144000" cy="603562"/>
          </a:xfrm>
          <a:prstGeom prst="rect">
            <a:avLst/>
          </a:prstGeom>
          <a:noFill/>
          <a:ln>
            <a:noFill/>
          </a:ln>
        </p:spPr>
      </p:pic>
      <p:sp>
        <p:nvSpPr>
          <p:cNvPr id="7" name="Title 1"/>
          <p:cNvSpPr txBox="1">
            <a:spLocks/>
          </p:cNvSpPr>
          <p:nvPr/>
        </p:nvSpPr>
        <p:spPr>
          <a:xfrm>
            <a:off x="464490" y="133254"/>
            <a:ext cx="9144000" cy="342900"/>
          </a:xfrm>
          <a:prstGeom prst="rect">
            <a:avLst/>
          </a:prstGeom>
        </p:spPr>
        <p:txBody>
          <a:bodyPr vert="horz" lIns="91440" tIns="45720" rIns="91440" bIns="45720" rtlCol="0" anchor="ctr">
            <a:noAutofit/>
          </a:bodyPr>
          <a:lstStyle/>
          <a:p>
            <a:pPr algn="ctr">
              <a:spcBef>
                <a:spcPct val="0"/>
              </a:spcBef>
              <a:defRPr/>
            </a:pPr>
            <a:r>
              <a:rPr lang="en-US" sz="3200" b="1" dirty="0">
                <a:solidFill>
                  <a:prstClr val="white"/>
                </a:solidFill>
                <a:latin typeface="Arial Narrow" panose="020B0606020202030204" pitchFamily="34" charset="0"/>
                <a:cs typeface="Arial" panose="020B0604020202020204" pitchFamily="34" charset="0"/>
              </a:rPr>
              <a:t>Percent of Highway vs. General Revenue</a:t>
            </a:r>
          </a:p>
        </p:txBody>
      </p:sp>
      <p:cxnSp>
        <p:nvCxnSpPr>
          <p:cNvPr id="9" name="Straight Connector 8"/>
          <p:cNvCxnSpPr/>
          <p:nvPr/>
        </p:nvCxnSpPr>
        <p:spPr>
          <a:xfrm>
            <a:off x="-16778" y="628553"/>
            <a:ext cx="9144000"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2" name="Oval 1"/>
          <p:cNvSpPr/>
          <p:nvPr/>
        </p:nvSpPr>
        <p:spPr>
          <a:xfrm>
            <a:off x="695444" y="5334003"/>
            <a:ext cx="609600" cy="609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a:solidFill>
                <a:prstClr val="white"/>
              </a:solidFill>
            </a:endParaRPr>
          </a:p>
        </p:txBody>
      </p:sp>
      <p:cxnSp>
        <p:nvCxnSpPr>
          <p:cNvPr id="5" name="Straight Arrow Connector 4"/>
          <p:cNvCxnSpPr/>
          <p:nvPr/>
        </p:nvCxnSpPr>
        <p:spPr>
          <a:xfrm>
            <a:off x="3429000" y="2822378"/>
            <a:ext cx="0" cy="281642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257802" y="2363833"/>
            <a:ext cx="0" cy="327497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415582" y="2455626"/>
            <a:ext cx="2026839" cy="307777"/>
          </a:xfrm>
          <a:prstGeom prst="rect">
            <a:avLst/>
          </a:prstGeom>
          <a:noFill/>
          <a:ln w="19050">
            <a:solidFill>
              <a:srgbClr val="FF0000"/>
            </a:solidFill>
          </a:ln>
        </p:spPr>
        <p:txBody>
          <a:bodyPr wrap="square" rtlCol="0">
            <a:spAutoFit/>
          </a:bodyPr>
          <a:lstStyle/>
          <a:p>
            <a:pPr>
              <a:defRPr/>
            </a:pPr>
            <a:r>
              <a:rPr lang="en-US" sz="1400" dirty="0">
                <a:solidFill>
                  <a:prstClr val="black"/>
                </a:solidFill>
                <a:latin typeface="Arial" panose="020B0604020202020204" pitchFamily="34" charset="0"/>
                <a:cs typeface="Arial" panose="020B0604020202020204" pitchFamily="34" charset="0"/>
              </a:rPr>
              <a:t>1991 Fuel Tax Increase </a:t>
            </a:r>
          </a:p>
        </p:txBody>
      </p:sp>
      <p:cxnSp>
        <p:nvCxnSpPr>
          <p:cNvPr id="16" name="Straight Arrow Connector 15"/>
          <p:cNvCxnSpPr/>
          <p:nvPr/>
        </p:nvCxnSpPr>
        <p:spPr>
          <a:xfrm>
            <a:off x="1752600" y="4267200"/>
            <a:ext cx="0" cy="1447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227079" y="2056057"/>
            <a:ext cx="2057400" cy="307777"/>
          </a:xfrm>
          <a:prstGeom prst="rect">
            <a:avLst/>
          </a:prstGeom>
          <a:noFill/>
          <a:ln w="19050">
            <a:solidFill>
              <a:srgbClr val="FF0000"/>
            </a:solidFill>
          </a:ln>
        </p:spPr>
        <p:txBody>
          <a:bodyPr wrap="square" rtlCol="0">
            <a:spAutoFit/>
          </a:bodyPr>
          <a:lstStyle/>
          <a:p>
            <a:pPr>
              <a:defRPr/>
            </a:pPr>
            <a:r>
              <a:rPr lang="en-US" sz="1400" dirty="0">
                <a:solidFill>
                  <a:prstClr val="black"/>
                </a:solidFill>
                <a:latin typeface="Arial" panose="020B0604020202020204" pitchFamily="34" charset="0"/>
                <a:cs typeface="Arial" panose="020B0604020202020204" pitchFamily="34" charset="0"/>
              </a:rPr>
              <a:t>1999 Fuel Tax Increase </a:t>
            </a: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21700" y="3654877"/>
            <a:ext cx="261800" cy="261800"/>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0387" y="2155727"/>
            <a:ext cx="261800" cy="261800"/>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52079" y="1746564"/>
            <a:ext cx="261800" cy="261800"/>
          </a:xfrm>
          <a:prstGeom prst="rect">
            <a:avLst/>
          </a:prstGeom>
        </p:spPr>
      </p:pic>
      <p:sp>
        <p:nvSpPr>
          <p:cNvPr id="21" name="TextBox 20"/>
          <p:cNvSpPr txBox="1"/>
          <p:nvPr/>
        </p:nvSpPr>
        <p:spPr>
          <a:xfrm>
            <a:off x="739182" y="3962546"/>
            <a:ext cx="2026839" cy="307777"/>
          </a:xfrm>
          <a:prstGeom prst="rect">
            <a:avLst/>
          </a:prstGeom>
          <a:noFill/>
          <a:ln w="19050">
            <a:solidFill>
              <a:srgbClr val="FF0000"/>
            </a:solidFill>
          </a:ln>
        </p:spPr>
        <p:txBody>
          <a:bodyPr wrap="square" rtlCol="0">
            <a:spAutoFit/>
          </a:bodyPr>
          <a:lstStyle/>
          <a:p>
            <a:pPr>
              <a:defRPr/>
            </a:pPr>
            <a:r>
              <a:rPr lang="en-US" sz="1400" dirty="0" smtClean="0">
                <a:solidFill>
                  <a:prstClr val="black"/>
                </a:solidFill>
                <a:latin typeface="Arial" panose="020B0604020202020204" pitchFamily="34" charset="0"/>
                <a:cs typeface="Arial" panose="020B0604020202020204" pitchFamily="34" charset="0"/>
              </a:rPr>
              <a:t>1985 </a:t>
            </a:r>
            <a:r>
              <a:rPr lang="en-US" sz="1400" dirty="0">
                <a:solidFill>
                  <a:prstClr val="black"/>
                </a:solidFill>
                <a:latin typeface="Arial" panose="020B0604020202020204" pitchFamily="34" charset="0"/>
                <a:cs typeface="Arial" panose="020B0604020202020204" pitchFamily="34" charset="0"/>
              </a:rPr>
              <a:t>Fuel Tax Increase </a:t>
            </a:r>
          </a:p>
        </p:txBody>
      </p:sp>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622" y="83595"/>
            <a:ext cx="1165862" cy="434341"/>
          </a:xfrm>
          <a:prstGeom prst="rect">
            <a:avLst/>
          </a:prstGeom>
        </p:spPr>
      </p:pic>
    </p:spTree>
    <p:extLst>
      <p:ext uri="{BB962C8B-B14F-4D97-AF65-F5344CB8AC3E}">
        <p14:creationId xmlns:p14="http://schemas.microsoft.com/office/powerpoint/2010/main" val="1609012516"/>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1000" fill="hold"/>
                                        <p:tgtEl>
                                          <p:spTgt spid="18"/>
                                        </p:tgtEl>
                                        <p:attrNameLst>
                                          <p:attrName>ppt_y</p:attrName>
                                        </p:attrNameLst>
                                      </p:cBhvr>
                                      <p:tavLst>
                                        <p:tav tm="0">
                                          <p:val>
                                            <p:strVal val="#ppt_y-.1"/>
                                          </p:val>
                                        </p:tav>
                                        <p:tav tm="100000">
                                          <p:val>
                                            <p:strVal val="#ppt_y"/>
                                          </p:val>
                                        </p:tav>
                                      </p:tavLst>
                                    </p:anim>
                                  </p:childTnLst>
                                </p:cTn>
                              </p:par>
                              <p:par>
                                <p:cTn id="47" presetID="47"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par>
                                <p:cTn id="52" presetID="47" presetClass="entr" presetSubtype="0"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000"/>
                                        <p:tgtEl>
                                          <p:spTgt spid="20"/>
                                        </p:tgtEl>
                                      </p:cBhvr>
                                    </p:animEffect>
                                    <p:anim calcmode="lin" valueType="num">
                                      <p:cBhvr>
                                        <p:cTn id="55" dur="1000" fill="hold"/>
                                        <p:tgtEl>
                                          <p:spTgt spid="20"/>
                                        </p:tgtEl>
                                        <p:attrNameLst>
                                          <p:attrName>ppt_x</p:attrName>
                                        </p:attrNameLst>
                                      </p:cBhvr>
                                      <p:tavLst>
                                        <p:tav tm="0">
                                          <p:val>
                                            <p:strVal val="#ppt_x"/>
                                          </p:val>
                                        </p:tav>
                                        <p:tav tm="100000">
                                          <p:val>
                                            <p:strVal val="#ppt_x"/>
                                          </p:val>
                                        </p:tav>
                                      </p:tavLst>
                                    </p:anim>
                                    <p:anim calcmode="lin" valueType="num">
                                      <p:cBhvr>
                                        <p:cTn id="5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5"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t="-1" r="5829" b="-1"/>
          <a:stretch/>
        </p:blipFill>
        <p:spPr>
          <a:xfrm>
            <a:off x="0" y="377734"/>
            <a:ext cx="9144000" cy="6480266"/>
          </a:xfrm>
          <a:prstGeom prst="rect">
            <a:avLst/>
          </a:prstGeom>
          <a:noFill/>
        </p:spPr>
      </p:pic>
      <p:graphicFrame>
        <p:nvGraphicFramePr>
          <p:cNvPr id="19" name="Chart 18"/>
          <p:cNvGraphicFramePr>
            <a:graphicFrameLocks noGrp="1"/>
          </p:cNvGraphicFramePr>
          <p:nvPr>
            <p:extLst/>
          </p:nvPr>
        </p:nvGraphicFramePr>
        <p:xfrm>
          <a:off x="0" y="486970"/>
          <a:ext cx="8913672" cy="636150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6" name="Chart 25"/>
          <p:cNvGraphicFramePr>
            <a:graphicFrameLocks noGrp="1"/>
          </p:cNvGraphicFramePr>
          <p:nvPr>
            <p:extLst/>
          </p:nvPr>
        </p:nvGraphicFramePr>
        <p:xfrm>
          <a:off x="0" y="490825"/>
          <a:ext cx="8915400" cy="6361509"/>
        </p:xfrm>
        <a:graphic>
          <a:graphicData uri="http://schemas.openxmlformats.org/drawingml/2006/chart">
            <c:chart xmlns:c="http://schemas.openxmlformats.org/drawingml/2006/chart" xmlns:r="http://schemas.openxmlformats.org/officeDocument/2006/relationships" r:id="rId5"/>
          </a:graphicData>
        </a:graphic>
      </p:graphicFrame>
      <p:pic>
        <p:nvPicPr>
          <p:cNvPr id="4" name="Content Placeholder 3" descr="AHTD_PowerPoint_SlideTemplate_textpages_footer1.jpg"/>
          <p:cNvPicPr>
            <a:picLocks noGrp="1" noChangeAspect="1"/>
          </p:cNvPicPr>
          <p:nvPr>
            <p:ph idx="1"/>
          </p:nvPr>
        </p:nvPicPr>
        <p:blipFill>
          <a:blip r:embed="rId6" cstate="print"/>
          <a:stretch>
            <a:fillRect/>
          </a:stretch>
        </p:blipFill>
        <p:spPr>
          <a:xfrm>
            <a:off x="0" y="2"/>
            <a:ext cx="9144000" cy="651867"/>
          </a:xfrm>
          <a:prstGeom prst="rect">
            <a:avLst/>
          </a:prstGeom>
          <a:noFill/>
          <a:ln>
            <a:noFill/>
          </a:ln>
        </p:spPr>
      </p:pic>
      <p:sp>
        <p:nvSpPr>
          <p:cNvPr id="7" name="Title 1"/>
          <p:cNvSpPr txBox="1">
            <a:spLocks/>
          </p:cNvSpPr>
          <p:nvPr/>
        </p:nvSpPr>
        <p:spPr>
          <a:xfrm>
            <a:off x="1078832" y="92480"/>
            <a:ext cx="8217568" cy="466903"/>
          </a:xfrm>
          <a:prstGeom prst="rect">
            <a:avLst/>
          </a:prstGeom>
          <a:noFill/>
        </p:spPr>
        <p:txBody>
          <a:bodyPr vert="horz" lIns="91440" tIns="45720" rIns="91440" bIns="45720" rtlCol="0" anchor="ctr">
            <a:noAutofit/>
          </a:bodyPr>
          <a:lstStyle/>
          <a:p>
            <a:pPr algn="ctr">
              <a:spcBef>
                <a:spcPct val="0"/>
              </a:spcBef>
              <a:defRPr/>
            </a:pPr>
            <a:r>
              <a:rPr lang="en-US" sz="3200" b="1" dirty="0">
                <a:solidFill>
                  <a:prstClr val="white"/>
                </a:solidFill>
                <a:latin typeface="Arial Narrow" panose="020B0606020202030204" pitchFamily="34" charset="0"/>
                <a:cs typeface="Arial" panose="020B0604020202020204" pitchFamily="34" charset="0"/>
              </a:rPr>
              <a:t>Highway Revenue at 14.4% of General Revenue</a:t>
            </a:r>
          </a:p>
        </p:txBody>
      </p:sp>
      <p:cxnSp>
        <p:nvCxnSpPr>
          <p:cNvPr id="9" name="Straight Connector 8"/>
          <p:cNvCxnSpPr/>
          <p:nvPr/>
        </p:nvCxnSpPr>
        <p:spPr>
          <a:xfrm>
            <a:off x="0" y="685800"/>
            <a:ext cx="9144000"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20" name="TextBox 1"/>
          <p:cNvSpPr txBox="1"/>
          <p:nvPr/>
        </p:nvSpPr>
        <p:spPr>
          <a:xfrm>
            <a:off x="4022776" y="5059773"/>
            <a:ext cx="535493" cy="487419"/>
          </a:xfrm>
          <a:prstGeom prst="rect">
            <a:avLst/>
          </a:prstGeom>
          <a:noFill/>
        </p:spPr>
        <p:txBody>
          <a:bodyPr wrap="non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sz="1200" dirty="0">
                <a:solidFill>
                  <a:prstClr val="black"/>
                </a:solidFill>
              </a:rPr>
              <a:t>14.4%</a:t>
            </a:r>
          </a:p>
          <a:p>
            <a:pPr algn="ctr">
              <a:defRPr/>
            </a:pPr>
            <a:r>
              <a:rPr lang="en-US" sz="1200" dirty="0">
                <a:solidFill>
                  <a:prstClr val="black"/>
                </a:solidFill>
              </a:rPr>
              <a:t>$455M</a:t>
            </a:r>
          </a:p>
        </p:txBody>
      </p:sp>
      <p:sp>
        <p:nvSpPr>
          <p:cNvPr id="21" name="TextBox 1"/>
          <p:cNvSpPr txBox="1"/>
          <p:nvPr/>
        </p:nvSpPr>
        <p:spPr>
          <a:xfrm>
            <a:off x="2209808" y="5198776"/>
            <a:ext cx="535492" cy="487419"/>
          </a:xfrm>
          <a:prstGeom prst="rect">
            <a:avLst/>
          </a:prstGeom>
          <a:noFill/>
        </p:spPr>
        <p:txBody>
          <a:bodyPr wrap="non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sz="1200" dirty="0">
                <a:solidFill>
                  <a:prstClr val="black"/>
                </a:solidFill>
              </a:rPr>
              <a:t>14.4%</a:t>
            </a:r>
          </a:p>
          <a:p>
            <a:pPr algn="ctr">
              <a:defRPr/>
            </a:pPr>
            <a:r>
              <a:rPr lang="en-US" sz="1200" dirty="0">
                <a:solidFill>
                  <a:prstClr val="black"/>
                </a:solidFill>
              </a:rPr>
              <a:t>$259M</a:t>
            </a:r>
          </a:p>
        </p:txBody>
      </p:sp>
      <p:sp>
        <p:nvSpPr>
          <p:cNvPr id="22" name="TextBox 1"/>
          <p:cNvSpPr txBox="1"/>
          <p:nvPr/>
        </p:nvSpPr>
        <p:spPr>
          <a:xfrm>
            <a:off x="769038" y="5290021"/>
            <a:ext cx="535493" cy="487483"/>
          </a:xfrm>
          <a:prstGeom prst="rect">
            <a:avLst/>
          </a:prstGeom>
          <a:noFill/>
        </p:spPr>
        <p:txBody>
          <a:bodyPr wrap="non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sz="1200" dirty="0">
                <a:solidFill>
                  <a:prstClr val="black"/>
                </a:solidFill>
              </a:rPr>
              <a:t>14.4%</a:t>
            </a:r>
          </a:p>
          <a:p>
            <a:pPr algn="ctr">
              <a:defRPr/>
            </a:pPr>
            <a:r>
              <a:rPr lang="en-US" sz="1200" dirty="0">
                <a:solidFill>
                  <a:prstClr val="black"/>
                </a:solidFill>
              </a:rPr>
              <a:t>$139M</a:t>
            </a:r>
          </a:p>
        </p:txBody>
      </p:sp>
      <p:sp>
        <p:nvSpPr>
          <p:cNvPr id="23" name="TextBox 1"/>
          <p:cNvSpPr txBox="1"/>
          <p:nvPr/>
        </p:nvSpPr>
        <p:spPr>
          <a:xfrm>
            <a:off x="5791201" y="4948816"/>
            <a:ext cx="535493" cy="487418"/>
          </a:xfrm>
          <a:prstGeom prst="rect">
            <a:avLst/>
          </a:prstGeom>
          <a:noFill/>
        </p:spPr>
        <p:txBody>
          <a:bodyPr wrap="non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sz="1200" dirty="0">
                <a:solidFill>
                  <a:prstClr val="black"/>
                </a:solidFill>
              </a:rPr>
              <a:t>14.4%</a:t>
            </a:r>
          </a:p>
          <a:p>
            <a:pPr algn="ctr">
              <a:defRPr/>
            </a:pPr>
            <a:r>
              <a:rPr lang="en-US" sz="1200" dirty="0">
                <a:solidFill>
                  <a:prstClr val="black"/>
                </a:solidFill>
              </a:rPr>
              <a:t>$626M</a:t>
            </a:r>
          </a:p>
        </p:txBody>
      </p:sp>
      <p:sp>
        <p:nvSpPr>
          <p:cNvPr id="24" name="TextBox 1"/>
          <p:cNvSpPr txBox="1"/>
          <p:nvPr/>
        </p:nvSpPr>
        <p:spPr>
          <a:xfrm>
            <a:off x="7620008" y="4809816"/>
            <a:ext cx="535492" cy="487419"/>
          </a:xfrm>
          <a:prstGeom prst="rect">
            <a:avLst/>
          </a:prstGeom>
          <a:noFill/>
        </p:spPr>
        <p:txBody>
          <a:bodyPr wrap="non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sz="1200" dirty="0">
                <a:solidFill>
                  <a:prstClr val="black"/>
                </a:solidFill>
              </a:rPr>
              <a:t>14.4%</a:t>
            </a:r>
          </a:p>
          <a:p>
            <a:pPr algn="ctr">
              <a:defRPr/>
            </a:pPr>
            <a:r>
              <a:rPr lang="en-US" sz="1200" dirty="0">
                <a:solidFill>
                  <a:prstClr val="black"/>
                </a:solidFill>
              </a:rPr>
              <a:t>$829M</a:t>
            </a:r>
          </a:p>
        </p:txBody>
      </p:sp>
      <p:sp>
        <p:nvSpPr>
          <p:cNvPr id="25" name="TextBox 1"/>
          <p:cNvSpPr txBox="1"/>
          <p:nvPr/>
        </p:nvSpPr>
        <p:spPr>
          <a:xfrm>
            <a:off x="8451890" y="4705106"/>
            <a:ext cx="535492" cy="487419"/>
          </a:xfrm>
          <a:prstGeom prst="rect">
            <a:avLst/>
          </a:prstGeom>
          <a:noFill/>
        </p:spPr>
        <p:txBody>
          <a:bodyPr wrap="non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sz="1200" b="1" dirty="0">
                <a:solidFill>
                  <a:prstClr val="black"/>
                </a:solidFill>
              </a:rPr>
              <a:t>14.4%</a:t>
            </a:r>
          </a:p>
          <a:p>
            <a:pPr algn="ctr">
              <a:defRPr/>
            </a:pPr>
            <a:r>
              <a:rPr lang="en-US" sz="1200" b="1" dirty="0">
                <a:solidFill>
                  <a:prstClr val="black"/>
                </a:solidFill>
              </a:rPr>
              <a:t>$931M</a:t>
            </a:r>
          </a:p>
        </p:txBody>
      </p:sp>
      <p:sp>
        <p:nvSpPr>
          <p:cNvPr id="2" name="Rectangle 1"/>
          <p:cNvSpPr/>
          <p:nvPr/>
        </p:nvSpPr>
        <p:spPr>
          <a:xfrm>
            <a:off x="1219200" y="2798445"/>
            <a:ext cx="4011930" cy="297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14" name="Oval 13"/>
          <p:cNvSpPr/>
          <p:nvPr/>
        </p:nvSpPr>
        <p:spPr>
          <a:xfrm>
            <a:off x="8422456" y="4552575"/>
            <a:ext cx="594360" cy="79248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 y="108762"/>
            <a:ext cx="1165862" cy="434341"/>
          </a:xfrm>
          <a:prstGeom prst="rect">
            <a:avLst/>
          </a:prstGeom>
        </p:spPr>
      </p:pic>
    </p:spTree>
    <p:extLst>
      <p:ext uri="{BB962C8B-B14F-4D97-AF65-F5344CB8AC3E}">
        <p14:creationId xmlns:p14="http://schemas.microsoft.com/office/powerpoint/2010/main" val="283461212"/>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3" descr="AHTD_PowerPoint_SlideTemplate_textpages_footer1.jpg"/>
          <p:cNvPicPr>
            <a:picLocks noChangeAspect="1"/>
          </p:cNvPicPr>
          <p:nvPr/>
        </p:nvPicPr>
        <p:blipFill>
          <a:blip r:embed="rId3" cstate="print"/>
          <a:stretch>
            <a:fillRect/>
          </a:stretch>
        </p:blipFill>
        <p:spPr>
          <a:xfrm>
            <a:off x="0" y="0"/>
            <a:ext cx="9144000" cy="651867"/>
          </a:xfrm>
          <a:prstGeom prst="rect">
            <a:avLst/>
          </a:prstGeom>
          <a:noFill/>
          <a:ln>
            <a:noFill/>
          </a:ln>
        </p:spPr>
      </p:pic>
      <p:cxnSp>
        <p:nvCxnSpPr>
          <p:cNvPr id="14" name="Straight Connector 13"/>
          <p:cNvCxnSpPr/>
          <p:nvPr/>
        </p:nvCxnSpPr>
        <p:spPr>
          <a:xfrm>
            <a:off x="0" y="685800"/>
            <a:ext cx="9144000" cy="0"/>
          </a:xfrm>
          <a:prstGeom prst="line">
            <a:avLst/>
          </a:prstGeom>
          <a:noFill/>
          <a:ln w="19050" cap="flat" cmpd="sng" algn="ctr">
            <a:solidFill>
              <a:srgbClr val="C0504D">
                <a:shade val="95000"/>
                <a:satMod val="105000"/>
              </a:srgbClr>
            </a:solidFill>
            <a:prstDash val="solid"/>
          </a:ln>
          <a:effectLst/>
        </p:spPr>
      </p:cxn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0170">
            <a:off x="4413753" y="1347092"/>
            <a:ext cx="3660759" cy="4668325"/>
          </a:xfrm>
          <a:prstGeom prst="rect">
            <a:avLst/>
          </a:prstGeom>
          <a:ln>
            <a:solidFill>
              <a:schemeClr val="tx1"/>
            </a:solidFill>
          </a:ln>
          <a:effectLst>
            <a:outerShdw blurRad="508000" dist="228600" dir="3000000" algn="ctr" rotWithShape="0">
              <a:srgbClr val="000000">
                <a:alpha val="87000"/>
              </a:srgbClr>
            </a:outerShdw>
          </a:effectLst>
        </p:spPr>
      </p:pic>
      <p:pic>
        <p:nvPicPr>
          <p:cNvPr id="3" name="Picture 2" descr="As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1295400"/>
            <a:ext cx="3048000" cy="2133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TextBox 4"/>
          <p:cNvSpPr txBox="1"/>
          <p:nvPr/>
        </p:nvSpPr>
        <p:spPr>
          <a:xfrm>
            <a:off x="396246" y="4810293"/>
            <a:ext cx="8442954" cy="1384995"/>
          </a:xfrm>
          <a:prstGeom prst="rect">
            <a:avLst/>
          </a:prstGeom>
          <a:solidFill>
            <a:schemeClr val="bg1"/>
          </a:solidFill>
          <a:ln w="6350">
            <a:solidFill>
              <a:schemeClr val="tx1"/>
            </a:solidFill>
          </a:ln>
          <a:effectLst>
            <a:outerShdw blurRad="508000" dist="228600" dir="3000000" algn="ctr" rotWithShape="0">
              <a:srgbClr val="000000">
                <a:alpha val="87000"/>
              </a:srgbClr>
            </a:outerShdw>
          </a:effectLst>
        </p:spPr>
        <p:txBody>
          <a:bodyPr wrap="square" rtlCol="0">
            <a:spAutoFit/>
          </a:bodyPr>
          <a:lstStyle/>
          <a:p>
            <a:pPr algn="ctr" fontAlgn="base">
              <a:spcBef>
                <a:spcPct val="0"/>
              </a:spcBef>
              <a:spcAft>
                <a:spcPct val="0"/>
              </a:spcAft>
              <a:defRPr/>
            </a:pPr>
            <a:r>
              <a:rPr lang="en-US" sz="2800" b="1" dirty="0">
                <a:solidFill>
                  <a:prstClr val="black"/>
                </a:solidFill>
                <a:latin typeface="Arial" charset="0"/>
              </a:rPr>
              <a:t>“An efficient transportation system is critical</a:t>
            </a:r>
          </a:p>
          <a:p>
            <a:pPr algn="ctr" fontAlgn="base">
              <a:spcBef>
                <a:spcPct val="0"/>
              </a:spcBef>
              <a:spcAft>
                <a:spcPct val="0"/>
              </a:spcAft>
              <a:defRPr/>
            </a:pPr>
            <a:r>
              <a:rPr lang="en-US" sz="2800" b="1" dirty="0">
                <a:solidFill>
                  <a:prstClr val="black"/>
                </a:solidFill>
                <a:latin typeface="Arial" charset="0"/>
              </a:rPr>
              <a:t>for Arkansas’ economy and the quality of </a:t>
            </a:r>
          </a:p>
          <a:p>
            <a:pPr algn="ctr" fontAlgn="base">
              <a:spcBef>
                <a:spcPct val="0"/>
              </a:spcBef>
              <a:spcAft>
                <a:spcPct val="0"/>
              </a:spcAft>
              <a:defRPr/>
            </a:pPr>
            <a:r>
              <a:rPr lang="en-US" sz="2800" b="1" dirty="0">
                <a:solidFill>
                  <a:prstClr val="black"/>
                </a:solidFill>
                <a:latin typeface="Arial" charset="0"/>
              </a:rPr>
              <a:t>life of the state’s residents.”</a:t>
            </a:r>
          </a:p>
        </p:txBody>
      </p:sp>
      <p:sp>
        <p:nvSpPr>
          <p:cNvPr id="9" name="Title 1"/>
          <p:cNvSpPr txBox="1">
            <a:spLocks/>
          </p:cNvSpPr>
          <p:nvPr/>
        </p:nvSpPr>
        <p:spPr>
          <a:xfrm>
            <a:off x="1018680" y="28072"/>
            <a:ext cx="8381998" cy="584775"/>
          </a:xfrm>
          <a:prstGeom prst="rect">
            <a:avLst/>
          </a:prstGeom>
          <a:noFill/>
        </p:spPr>
        <p:txBody>
          <a:bodyPr wrap="square" rtlCol="0">
            <a:spAutoFit/>
          </a:bodyPr>
          <a:lstStyle>
            <a:defPPr>
              <a:defRPr lang="en-US"/>
            </a:defPPr>
            <a:lvl1pPr algn="ctr">
              <a:defRPr sz="2800" b="1">
                <a:solidFill>
                  <a:prstClr val="white"/>
                </a:solidFill>
                <a:latin typeface="Arial" panose="020B0604020202020204" pitchFamily="34" charset="0"/>
                <a:cs typeface="Arial" panose="020B0604020202020204" pitchFamily="34" charset="0"/>
              </a:defRPr>
            </a:lvl1pPr>
          </a:lstStyle>
          <a:p>
            <a:pPr>
              <a:spcBef>
                <a:spcPct val="0"/>
              </a:spcBef>
              <a:defRPr/>
            </a:pPr>
            <a:r>
              <a:rPr lang="en-US" sz="3200" dirty="0">
                <a:latin typeface="Arial Narrow" panose="020B0606020202030204" pitchFamily="34" charset="0"/>
              </a:rPr>
              <a:t>Governor’s Working Group on Highway Funding</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 y="108762"/>
            <a:ext cx="1165862" cy="434341"/>
          </a:xfrm>
          <a:prstGeom prst="rect">
            <a:avLst/>
          </a:prstGeom>
        </p:spPr>
      </p:pic>
    </p:spTree>
    <p:extLst>
      <p:ext uri="{BB962C8B-B14F-4D97-AF65-F5344CB8AC3E}">
        <p14:creationId xmlns:p14="http://schemas.microsoft.com/office/powerpoint/2010/main" val="25164391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HTD_PowerPoint_SlideTemplate_textpages_footer1.jpg"/>
          <p:cNvPicPr>
            <a:picLocks noGrp="1" noChangeAspect="1"/>
          </p:cNvPicPr>
          <p:nvPr>
            <p:ph idx="1"/>
          </p:nvPr>
        </p:nvPicPr>
        <p:blipFill>
          <a:blip r:embed="rId3" cstate="print"/>
          <a:stretch>
            <a:fillRect/>
          </a:stretch>
        </p:blipFill>
        <p:spPr>
          <a:xfrm>
            <a:off x="0" y="0"/>
            <a:ext cx="9144000" cy="651867"/>
          </a:xfrm>
          <a:prstGeom prst="rect">
            <a:avLst/>
          </a:prstGeom>
          <a:noFill/>
          <a:ln>
            <a:noFill/>
          </a:ln>
        </p:spPr>
      </p:pic>
      <p:sp>
        <p:nvSpPr>
          <p:cNvPr id="7" name="Title 1"/>
          <p:cNvSpPr txBox="1">
            <a:spLocks/>
          </p:cNvSpPr>
          <p:nvPr/>
        </p:nvSpPr>
        <p:spPr>
          <a:xfrm>
            <a:off x="1318262" y="76200"/>
            <a:ext cx="7825738" cy="457200"/>
          </a:xfrm>
          <a:prstGeom prst="rect">
            <a:avLst/>
          </a:prstGeom>
        </p:spPr>
        <p:txBody>
          <a:bodyPr vert="horz" lIns="91440" tIns="45720" rIns="91440" bIns="45720" rtlCol="0" anchor="ctr">
            <a:noAutofit/>
          </a:bodyPr>
          <a:lstStyle/>
          <a:p>
            <a:pPr algn="ctr">
              <a:spcBef>
                <a:spcPct val="0"/>
              </a:spcBef>
              <a:defRPr/>
            </a:pPr>
            <a:r>
              <a:rPr lang="en-US" sz="3200" b="1" dirty="0">
                <a:solidFill>
                  <a:prstClr val="white"/>
                </a:solidFill>
                <a:latin typeface="Arial Narrow" panose="020B0606020202030204" pitchFamily="34" charset="0"/>
                <a:cs typeface="Arial" panose="020B0604020202020204" pitchFamily="34" charset="0"/>
              </a:rPr>
              <a:t>Governor’s Highway Funding Working Group</a:t>
            </a:r>
            <a:endParaRPr lang="en-US" sz="3200" b="1" dirty="0">
              <a:solidFill>
                <a:prstClr val="white"/>
              </a:solidFill>
              <a:latin typeface="Arial Narrow" panose="020B0606020202030204" pitchFamily="34" charset="0"/>
              <a:cs typeface="Arial" panose="020B0604020202020204" pitchFamily="34" charset="0"/>
            </a:endParaRPr>
          </a:p>
        </p:txBody>
      </p:sp>
      <p:cxnSp>
        <p:nvCxnSpPr>
          <p:cNvPr id="9" name="Straight Connector 8"/>
          <p:cNvCxnSpPr/>
          <p:nvPr/>
        </p:nvCxnSpPr>
        <p:spPr>
          <a:xfrm>
            <a:off x="0" y="685800"/>
            <a:ext cx="9144000"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5" name="Content Placeholder 4"/>
          <p:cNvSpPr txBox="1">
            <a:spLocks/>
          </p:cNvSpPr>
          <p:nvPr/>
        </p:nvSpPr>
        <p:spPr>
          <a:xfrm>
            <a:off x="93980" y="838200"/>
            <a:ext cx="8915400" cy="3124200"/>
          </a:xfrm>
          <a:prstGeom prst="rect">
            <a:avLst/>
          </a:prstGeom>
        </p:spPr>
        <p:txBody>
          <a:bodyPr>
            <a:noAutofit/>
          </a:bodyPr>
          <a:lstStyle>
            <a:lvl1pPr marL="228594" indent="-182876" algn="l" defTabSz="914378"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27" indent="-182876" algn="l" defTabSz="914378"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40" indent="-182876" algn="l" defTabSz="914378"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52" indent="-182876" algn="l" defTabSz="914378"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54" indent="-182876" algn="l" defTabSz="914378"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167" indent="-182876" algn="l" defTabSz="914378"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11" indent="-182876" algn="l" defTabSz="914378"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5943" indent="-182876" algn="l" defTabSz="914378"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688" indent="-182876" algn="l" defTabSz="914378"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511175" indent="-511175">
              <a:spcAft>
                <a:spcPts val="1200"/>
              </a:spcAft>
              <a:buClr>
                <a:prstClr val="black"/>
              </a:buClr>
              <a:buSzPct val="75000"/>
              <a:buFont typeface="Wingdings" panose="05000000000000000000" pitchFamily="2" charset="2"/>
              <a:buChar char="q"/>
              <a:defRPr/>
            </a:pPr>
            <a:r>
              <a:rPr lang="en-US" sz="3000" b="1" u="sng" dirty="0" smtClean="0">
                <a:solidFill>
                  <a:prstClr val="black">
                    <a:lumMod val="75000"/>
                    <a:lumOff val="25000"/>
                  </a:prstClr>
                </a:solidFill>
                <a:latin typeface="Arial" panose="020B0604020202020204" pitchFamily="34" charset="0"/>
                <a:cs typeface="Arial" panose="020B0604020202020204" pitchFamily="34" charset="0"/>
              </a:rPr>
              <a:t>Funding Targets</a:t>
            </a:r>
            <a:endParaRPr lang="en-US" sz="3000" b="1" u="sng" dirty="0">
              <a:solidFill>
                <a:prstClr val="black">
                  <a:lumMod val="75000"/>
                  <a:lumOff val="25000"/>
                </a:prstClr>
              </a:solidFill>
              <a:latin typeface="Arial" panose="020B0604020202020204" pitchFamily="34" charset="0"/>
              <a:cs typeface="Arial" panose="020B0604020202020204" pitchFamily="34" charset="0"/>
            </a:endParaRPr>
          </a:p>
          <a:p>
            <a:pPr marL="973138" lvl="2" indent="-333375">
              <a:spcAft>
                <a:spcPts val="1200"/>
              </a:spcAft>
              <a:buClr>
                <a:prstClr val="black"/>
              </a:buClr>
              <a:buFont typeface="Wingdings" panose="05000000000000000000" pitchFamily="2" charset="2"/>
              <a:buChar char="ü"/>
              <a:defRPr/>
            </a:pPr>
            <a:r>
              <a:rPr lang="en-US" sz="2800" dirty="0" smtClean="0">
                <a:solidFill>
                  <a:prstClr val="black">
                    <a:lumMod val="75000"/>
                    <a:lumOff val="25000"/>
                  </a:prstClr>
                </a:solidFill>
                <a:latin typeface="Arial" panose="020B0604020202020204" pitchFamily="34" charset="0"/>
                <a:cs typeface="Arial" panose="020B0604020202020204" pitchFamily="34" charset="0"/>
              </a:rPr>
              <a:t>Immediate:  				$  50 Million </a:t>
            </a:r>
          </a:p>
          <a:p>
            <a:pPr marL="973138" lvl="2" indent="-333375">
              <a:spcAft>
                <a:spcPts val="1200"/>
              </a:spcAft>
              <a:buClr>
                <a:prstClr val="black"/>
              </a:buClr>
              <a:buFont typeface="Wingdings" panose="05000000000000000000" pitchFamily="2" charset="2"/>
              <a:buChar char="ü"/>
              <a:defRPr/>
            </a:pPr>
            <a:r>
              <a:rPr lang="en-US" sz="2800" dirty="0" smtClean="0">
                <a:solidFill>
                  <a:prstClr val="black">
                    <a:lumMod val="75000"/>
                    <a:lumOff val="25000"/>
                  </a:prstClr>
                </a:solidFill>
                <a:latin typeface="Arial" panose="020B0604020202020204" pitchFamily="34" charset="0"/>
                <a:cs typeface="Arial" panose="020B0604020202020204" pitchFamily="34" charset="0"/>
              </a:rPr>
              <a:t>Short-term (0-3 years):  		$110 Million</a:t>
            </a:r>
          </a:p>
          <a:p>
            <a:pPr marL="973138" lvl="2" indent="-333375">
              <a:spcAft>
                <a:spcPts val="1200"/>
              </a:spcAft>
              <a:buClr>
                <a:prstClr val="black"/>
              </a:buClr>
              <a:buFont typeface="Wingdings" panose="05000000000000000000" pitchFamily="2" charset="2"/>
              <a:buChar char="ü"/>
              <a:defRPr/>
            </a:pPr>
            <a:r>
              <a:rPr lang="en-US" sz="2800" dirty="0" smtClean="0">
                <a:solidFill>
                  <a:prstClr val="black">
                    <a:lumMod val="75000"/>
                    <a:lumOff val="25000"/>
                  </a:prstClr>
                </a:solidFill>
                <a:latin typeface="Arial" panose="020B0604020202020204" pitchFamily="34" charset="0"/>
                <a:cs typeface="Arial" panose="020B0604020202020204" pitchFamily="34" charset="0"/>
              </a:rPr>
              <a:t>Mid-term (3-5 years):  			$250 Million</a:t>
            </a:r>
          </a:p>
          <a:p>
            <a:pPr marL="973138" lvl="2" indent="-333375">
              <a:spcAft>
                <a:spcPts val="1800"/>
              </a:spcAft>
              <a:buClr>
                <a:prstClr val="black"/>
              </a:buClr>
              <a:buFont typeface="Wingdings" panose="05000000000000000000" pitchFamily="2" charset="2"/>
              <a:buChar char="ü"/>
              <a:defRPr/>
            </a:pPr>
            <a:r>
              <a:rPr lang="en-US" sz="2800" dirty="0" smtClean="0">
                <a:solidFill>
                  <a:prstClr val="black">
                    <a:lumMod val="75000"/>
                    <a:lumOff val="25000"/>
                  </a:prstClr>
                </a:solidFill>
                <a:latin typeface="Arial" panose="020B0604020202020204" pitchFamily="34" charset="0"/>
                <a:cs typeface="Arial" panose="020B0604020202020204" pitchFamily="34" charset="0"/>
              </a:rPr>
              <a:t>Long-term (6-9 years):  		$400 Million</a:t>
            </a:r>
          </a:p>
        </p:txBody>
      </p:sp>
      <p:pic>
        <p:nvPicPr>
          <p:cNvPr id="3074" name="Picture 2" descr="C:\Users\KG40476\AppData\Local\Microsoft\Windows\Temporary Internet Files\Content.IE5\AJK04TKE\Vote-balloe-paper[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110" y="4432737"/>
            <a:ext cx="8399780" cy="23242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6193790" y="3962400"/>
            <a:ext cx="2578100" cy="523220"/>
          </a:xfrm>
          <a:prstGeom prst="rect">
            <a:avLst/>
          </a:prstGeom>
        </p:spPr>
        <p:txBody>
          <a:bodyPr wrap="square">
            <a:spAutoFit/>
          </a:bodyPr>
          <a:lstStyle/>
          <a:p>
            <a:pPr marL="0" lvl="1" algn="ctr">
              <a:buFont typeface="Georgia" pitchFamily="18" charset="0"/>
              <a:buNone/>
              <a:defRPr/>
            </a:pPr>
            <a:r>
              <a:rPr lang="en-US" sz="1400" dirty="0" smtClean="0">
                <a:solidFill>
                  <a:prstClr val="black"/>
                </a:solidFill>
                <a:latin typeface="Arial" panose="020B0604020202020204" pitchFamily="34" charset="0"/>
                <a:cs typeface="Arial" panose="020B0604020202020204" pitchFamily="34" charset="0"/>
              </a:rPr>
              <a:t>All figures are annual</a:t>
            </a:r>
            <a:br>
              <a:rPr lang="en-US" sz="1400" dirty="0" smtClean="0">
                <a:solidFill>
                  <a:prstClr val="black"/>
                </a:solidFill>
                <a:latin typeface="Arial" panose="020B0604020202020204" pitchFamily="34" charset="0"/>
                <a:cs typeface="Arial" panose="020B0604020202020204" pitchFamily="34" charset="0"/>
              </a:rPr>
            </a:br>
            <a:r>
              <a:rPr lang="en-US" sz="1400" dirty="0" smtClean="0">
                <a:solidFill>
                  <a:prstClr val="black"/>
                </a:solidFill>
                <a:latin typeface="Arial" panose="020B0604020202020204" pitchFamily="34" charset="0"/>
                <a:cs typeface="Arial" panose="020B0604020202020204" pitchFamily="34" charset="0"/>
              </a:rPr>
              <a:t>amounts for state highways.</a:t>
            </a:r>
            <a:endParaRPr lang="en-US" sz="1400" dirty="0">
              <a:solidFill>
                <a:prstClr val="black"/>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08762"/>
            <a:ext cx="1165862" cy="434341"/>
          </a:xfrm>
          <a:prstGeom prst="rect">
            <a:avLst/>
          </a:prstGeom>
        </p:spPr>
      </p:pic>
    </p:spTree>
    <p:extLst>
      <p:ext uri="{BB962C8B-B14F-4D97-AF65-F5344CB8AC3E}">
        <p14:creationId xmlns:p14="http://schemas.microsoft.com/office/powerpoint/2010/main" val="4078869952"/>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1067" t="22051" r="10844" b="35385"/>
          <a:stretch/>
        </p:blipFill>
        <p:spPr>
          <a:xfrm>
            <a:off x="152401" y="1092200"/>
            <a:ext cx="5617381" cy="5283200"/>
          </a:xfrm>
          <a:prstGeom prst="rect">
            <a:avLst/>
          </a:prstGeom>
          <a:solidFill>
            <a:srgbClr val="FFC000"/>
          </a:solidFill>
          <a:ln>
            <a:solidFill>
              <a:srgbClr val="FF0000"/>
            </a:solidFill>
          </a:ln>
        </p:spPr>
      </p:pic>
      <p:cxnSp>
        <p:nvCxnSpPr>
          <p:cNvPr id="21" name="Straight Arrow Connector 20"/>
          <p:cNvCxnSpPr/>
          <p:nvPr/>
        </p:nvCxnSpPr>
        <p:spPr>
          <a:xfrm flipH="1">
            <a:off x="5748205" y="4080410"/>
            <a:ext cx="2177245" cy="1609724"/>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5" name="Content Placeholder 3" descr="AHTD_PowerPoint_SlideTemplate_textpages_footer1.jpg"/>
          <p:cNvPicPr>
            <a:picLocks noChangeAspect="1"/>
          </p:cNvPicPr>
          <p:nvPr/>
        </p:nvPicPr>
        <p:blipFill>
          <a:blip r:embed="rId4" cstate="print"/>
          <a:stretch>
            <a:fillRect/>
          </a:stretch>
        </p:blipFill>
        <p:spPr>
          <a:xfrm>
            <a:off x="0" y="11"/>
            <a:ext cx="9144000" cy="787393"/>
          </a:xfrm>
          <a:prstGeom prst="rect">
            <a:avLst/>
          </a:prstGeom>
          <a:noFill/>
          <a:ln>
            <a:noFill/>
          </a:ln>
        </p:spPr>
      </p:pic>
      <p:sp>
        <p:nvSpPr>
          <p:cNvPr id="6" name="Title 1"/>
          <p:cNvSpPr txBox="1">
            <a:spLocks/>
          </p:cNvSpPr>
          <p:nvPr/>
        </p:nvSpPr>
        <p:spPr>
          <a:xfrm>
            <a:off x="0" y="3"/>
            <a:ext cx="9143998" cy="757436"/>
          </a:xfrm>
          <a:prstGeom prst="rect">
            <a:avLst/>
          </a:prstGeom>
        </p:spPr>
        <p:txBody>
          <a:bodyPr vert="horz" lIns="91440" tIns="45720" rIns="91440" bIns="45720" rtlCol="0" anchor="ctr">
            <a:noAutofit/>
          </a:bodyPr>
          <a:lstStyle/>
          <a:p>
            <a:pPr algn="ctr">
              <a:spcBef>
                <a:spcPct val="0"/>
              </a:spcBef>
              <a:defRPr/>
            </a:pPr>
            <a:r>
              <a:rPr lang="en-US" sz="3200" b="1" dirty="0">
                <a:solidFill>
                  <a:prstClr val="white"/>
                </a:solidFill>
                <a:latin typeface="Arial Narrow" panose="020B0606020202030204" pitchFamily="34" charset="0"/>
                <a:cs typeface="Arial" panose="020B0604020202020204" pitchFamily="34" charset="0"/>
              </a:rPr>
              <a:t>Arkansas State Legislative Audit</a:t>
            </a:r>
          </a:p>
        </p:txBody>
      </p:sp>
      <p:cxnSp>
        <p:nvCxnSpPr>
          <p:cNvPr id="7" name="Straight Connector 6"/>
          <p:cNvCxnSpPr/>
          <p:nvPr/>
        </p:nvCxnSpPr>
        <p:spPr>
          <a:xfrm>
            <a:off x="-2" y="889000"/>
            <a:ext cx="9144000" cy="0"/>
          </a:xfrm>
          <a:prstGeom prst="line">
            <a:avLst/>
          </a:prstGeom>
          <a:noFill/>
          <a:ln w="19050" cap="flat" cmpd="sng" algn="ctr">
            <a:solidFill>
              <a:srgbClr val="C0504D">
                <a:shade val="95000"/>
                <a:satMod val="105000"/>
              </a:srgbClr>
            </a:solidFill>
            <a:prstDash val="solid"/>
          </a:ln>
          <a:effectLst/>
        </p:spPr>
      </p:cxnSp>
      <p:sp>
        <p:nvSpPr>
          <p:cNvPr id="20" name="Oval 19"/>
          <p:cNvSpPr/>
          <p:nvPr/>
        </p:nvSpPr>
        <p:spPr>
          <a:xfrm flipH="1">
            <a:off x="5942851" y="1969636"/>
            <a:ext cx="3048751" cy="2411985"/>
          </a:xfrm>
          <a:prstGeom prst="ellipse">
            <a:avLst/>
          </a:prstGeom>
          <a:solidFill>
            <a:srgbClr val="FFC000"/>
          </a:solid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smtClean="0">
                <a:solidFill>
                  <a:prstClr val="black"/>
                </a:solidFill>
                <a:latin typeface="Arial Narrow" panose="020B0606020202030204" pitchFamily="34" charset="0"/>
                <a:cs typeface="Arial" panose="020B0604020202020204" pitchFamily="34" charset="0"/>
              </a:rPr>
              <a:t>$ 478,000,000</a:t>
            </a:r>
            <a:endParaRPr lang="en-US" sz="2800" b="1" dirty="0">
              <a:solidFill>
                <a:prstClr val="black"/>
              </a:solidFill>
              <a:latin typeface="Arial Narrow" panose="020B0606020202030204" pitchFamily="34" charset="0"/>
              <a:cs typeface="Arial" panose="020B0604020202020204" pitchFamily="34" charset="0"/>
            </a:endParaRPr>
          </a:p>
        </p:txBody>
      </p:sp>
      <p:sp>
        <p:nvSpPr>
          <p:cNvPr id="22" name="Oval 21"/>
          <p:cNvSpPr/>
          <p:nvPr/>
        </p:nvSpPr>
        <p:spPr>
          <a:xfrm flipH="1">
            <a:off x="4660264" y="5372217"/>
            <a:ext cx="1113254" cy="929651"/>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1" y="161550"/>
            <a:ext cx="1165862" cy="434341"/>
          </a:xfrm>
          <a:prstGeom prst="rect">
            <a:avLst/>
          </a:prstGeom>
        </p:spPr>
      </p:pic>
    </p:spTree>
    <p:extLst>
      <p:ext uri="{BB962C8B-B14F-4D97-AF65-F5344CB8AC3E}">
        <p14:creationId xmlns:p14="http://schemas.microsoft.com/office/powerpoint/2010/main" val="630042296"/>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HTD_PowerPoint_SlideTemplate_Photo_bluehighway1.jpg"/>
          <p:cNvPicPr>
            <a:picLocks noChangeAspect="1"/>
          </p:cNvPicPr>
          <p:nvPr/>
        </p:nvPicPr>
        <p:blipFill>
          <a:blip r:embed="rId3" cstate="print"/>
          <a:stretch>
            <a:fillRect/>
          </a:stretch>
        </p:blipFill>
        <p:spPr>
          <a:xfrm>
            <a:off x="0" y="0"/>
            <a:ext cx="9144000" cy="6858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1584" y="1143000"/>
            <a:ext cx="4800831" cy="1789401"/>
          </a:xfrm>
          <a:prstGeom prst="rect">
            <a:avLst/>
          </a:prstGeom>
          <a:effectLst>
            <a:outerShdw blurRad="50800" dist="38100" dir="2700000" algn="tl" rotWithShape="0">
              <a:prstClr val="black">
                <a:alpha val="40000"/>
              </a:prstClr>
            </a:outerShdw>
          </a:effectLst>
        </p:spPr>
      </p:pic>
      <p:cxnSp>
        <p:nvCxnSpPr>
          <p:cNvPr id="6" name="Straight Connector 5"/>
          <p:cNvCxnSpPr/>
          <p:nvPr/>
        </p:nvCxnSpPr>
        <p:spPr>
          <a:xfrm>
            <a:off x="0" y="685800"/>
            <a:ext cx="914400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8" name="Straight Connector 7"/>
          <p:cNvCxnSpPr/>
          <p:nvPr/>
        </p:nvCxnSpPr>
        <p:spPr>
          <a:xfrm>
            <a:off x="0" y="762000"/>
            <a:ext cx="9144000" cy="0"/>
          </a:xfrm>
          <a:prstGeom prst="line">
            <a:avLst/>
          </a:prstGeom>
          <a:ln w="114300">
            <a:solidFill>
              <a:srgbClr val="204D84"/>
            </a:solidFill>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p:nvCxnSpPr>
        <p:spPr>
          <a:xfrm>
            <a:off x="0" y="838200"/>
            <a:ext cx="9144000"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
        <p:nvSpPr>
          <p:cNvPr id="11" name="Subtitle 2"/>
          <p:cNvSpPr txBox="1">
            <a:spLocks/>
          </p:cNvSpPr>
          <p:nvPr/>
        </p:nvSpPr>
        <p:spPr>
          <a:xfrm>
            <a:off x="-9529" y="3318935"/>
            <a:ext cx="9144004" cy="1946635"/>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8000" b="1" i="1" u="none" strike="noStrike" kern="1200" cap="none" spc="0" normalizeH="0" baseline="0" noProof="0" dirty="0" smtClean="0">
                <a:ln>
                  <a:noFill/>
                </a:ln>
                <a:solidFill>
                  <a:prstClr val="white"/>
                </a:solidFill>
                <a:effectLst>
                  <a:outerShdw blurRad="76200" dist="127000" dir="2700000" algn="tl">
                    <a:srgbClr val="000000">
                      <a:alpha val="80000"/>
                    </a:srgbClr>
                  </a:outerShdw>
                </a:effectLst>
                <a:uLnTx/>
                <a:uFillTx/>
                <a:latin typeface="Arial Narrow" panose="020B0606020202030204" pitchFamily="34" charset="0"/>
                <a:ea typeface="+mn-ea"/>
                <a:cs typeface="+mn-cs"/>
              </a:rPr>
              <a:t>Looking Forward</a:t>
            </a:r>
          </a:p>
        </p:txBody>
      </p:sp>
    </p:spTree>
    <p:extLst>
      <p:ext uri="{BB962C8B-B14F-4D97-AF65-F5344CB8AC3E}">
        <p14:creationId xmlns:p14="http://schemas.microsoft.com/office/powerpoint/2010/main" val="405215765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s://vo-general.s3.amazonaws.com/6ad1dce0-1649-4068-b32d-896df7f563b6/J7Wji9TORE2bszDaNNS8_Photo-3.JPG?AWSAccessKeyId=AKIAJ3YBR5GY2XF7YLGQ&amp;Expires=1578513075&amp;response-content-disposition=inline%3B%20filename%3DPhoto-3.JPG&amp;response-content-type=image%2Fjpeg&amp;Signature=IJTfTeiO%2F4V4eQ3i77r1XwQnhZo%3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4903342" cy="3588750"/>
          </a:xfrm>
          <a:prstGeom prst="rect">
            <a:avLst/>
          </a:prstGeom>
          <a:noFill/>
          <a:ln w="9525">
            <a:solidFill>
              <a:schemeClr val="tx1"/>
            </a:solidFill>
            <a:miter lim="800000"/>
            <a:headEnd/>
            <a:tailEnd/>
          </a:ln>
          <a:effectLst>
            <a:outerShdw blurRad="101600" dist="1143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t="5829" r="6636" b="11171"/>
          <a:stretch/>
        </p:blipFill>
        <p:spPr>
          <a:xfrm>
            <a:off x="-1" y="3588751"/>
            <a:ext cx="4903343" cy="3269249"/>
          </a:xfrm>
          <a:prstGeom prst="rect">
            <a:avLst/>
          </a:prstGeom>
        </p:spPr>
      </p:pic>
      <p:pic>
        <p:nvPicPr>
          <p:cNvPr id="16" name="Picture 4" descr="E:\GPR DATA\Widener\Widener Photos\20170629_15104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481" t="11770" r="21927" b="31244"/>
          <a:stretch/>
        </p:blipFill>
        <p:spPr bwMode="auto">
          <a:xfrm>
            <a:off x="4811272" y="1"/>
            <a:ext cx="4434721" cy="2918245"/>
          </a:xfrm>
          <a:prstGeom prst="rect">
            <a:avLst/>
          </a:prstGeom>
          <a:noFill/>
          <a:ln w="9525">
            <a:solidFill>
              <a:schemeClr val="tx1"/>
            </a:solidFill>
            <a:miter lim="800000"/>
            <a:headEnd/>
            <a:tailEnd/>
          </a:ln>
          <a:effectLst>
            <a:outerShdw blurRad="101600" dist="1143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11742" y="3588751"/>
            <a:ext cx="4358998" cy="3269249"/>
          </a:xfrm>
          <a:prstGeom prst="rect">
            <a:avLst/>
          </a:prstGeom>
          <a:ln w="12700">
            <a:solidFill>
              <a:schemeClr val="tx1"/>
            </a:solidFill>
          </a:ln>
        </p:spPr>
      </p:pic>
      <p:pic>
        <p:nvPicPr>
          <p:cNvPr id="18" name="Picture 2" descr="http://www.crainsdetroit.com/apps/pbcsi.dll/storyimage/CD/20141005/NEWS/310059974/H2/0/H2-310059974.jpg?MaxW=440&amp;v=201411210943"/>
          <p:cNvPicPr>
            <a:picLocks noChangeAspect="1" noChangeArrowheads="1"/>
          </p:cNvPicPr>
          <p:nvPr/>
        </p:nvPicPr>
        <p:blipFill rotWithShape="1">
          <a:blip r:embed="rId7">
            <a:extLst>
              <a:ext uri="{28A0092B-C50C-407E-A947-70E740481C1C}">
                <a14:useLocalDpi xmlns:a14="http://schemas.microsoft.com/office/drawing/2010/main" val="0"/>
              </a:ext>
            </a:extLst>
          </a:blip>
          <a:srcRect l="25978" t="2707" r="25978" b="1960"/>
          <a:stretch/>
        </p:blipFill>
        <p:spPr bwMode="auto">
          <a:xfrm>
            <a:off x="7570739" y="1889760"/>
            <a:ext cx="1666633" cy="496824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419873" y="2233273"/>
            <a:ext cx="3242306" cy="1837306"/>
          </a:xfrm>
          <a:prstGeom prst="rect">
            <a:avLst/>
          </a:prstGeom>
        </p:spPr>
      </p:pic>
    </p:spTree>
    <p:extLst>
      <p:ext uri="{BB962C8B-B14F-4D97-AF65-F5344CB8AC3E}">
        <p14:creationId xmlns:p14="http://schemas.microsoft.com/office/powerpoint/2010/main" val="21474174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Content Placeholder 3" descr="AHTD_PowerPoint_SlideTemplate_textpages_footer1.jpg"/>
          <p:cNvPicPr>
            <a:picLocks noChangeAspect="1"/>
          </p:cNvPicPr>
          <p:nvPr/>
        </p:nvPicPr>
        <p:blipFill>
          <a:blip r:embed="rId3" cstate="print"/>
          <a:stretch>
            <a:fillRect/>
          </a:stretch>
        </p:blipFill>
        <p:spPr>
          <a:xfrm>
            <a:off x="0" y="50723"/>
            <a:ext cx="9144000" cy="651867"/>
          </a:xfrm>
          <a:prstGeom prst="rect">
            <a:avLst/>
          </a:prstGeom>
          <a:noFill/>
          <a:ln>
            <a:noFill/>
          </a:ln>
        </p:spPr>
      </p:pic>
      <p:cxnSp>
        <p:nvCxnSpPr>
          <p:cNvPr id="3" name="Straight Connector 2"/>
          <p:cNvCxnSpPr/>
          <p:nvPr/>
        </p:nvCxnSpPr>
        <p:spPr>
          <a:xfrm flipV="1">
            <a:off x="0" y="685808"/>
            <a:ext cx="9144000" cy="1"/>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4" name="Rectangle 3"/>
          <p:cNvSpPr/>
          <p:nvPr/>
        </p:nvSpPr>
        <p:spPr>
          <a:xfrm>
            <a:off x="0" y="33545"/>
            <a:ext cx="9052561" cy="584775"/>
          </a:xfrm>
          <a:prstGeom prst="rect">
            <a:avLst/>
          </a:prstGeom>
        </p:spPr>
        <p:txBody>
          <a:bodyPr wrap="square">
            <a:spAutoFit/>
          </a:bodyPr>
          <a:lstStyle/>
          <a:p>
            <a:pPr algn="ctr">
              <a:spcBef>
                <a:spcPct val="0"/>
              </a:spcBef>
              <a:defRPr/>
            </a:pPr>
            <a:r>
              <a:rPr lang="en-US" sz="3200" b="1" dirty="0" smtClean="0">
                <a:solidFill>
                  <a:prstClr val="white"/>
                </a:solidFill>
                <a:latin typeface="Arial Narrow" panose="020B0606020202030204" pitchFamily="34" charset="0"/>
                <a:cs typeface="Arial" panose="020B0604020202020204" pitchFamily="34" charset="0"/>
              </a:rPr>
              <a:t>Looking Forward</a:t>
            </a:r>
            <a:endParaRPr lang="en-US" sz="3200" b="1" dirty="0">
              <a:solidFill>
                <a:prstClr val="white"/>
              </a:solidFill>
              <a:latin typeface="Arial Narrow" panose="020B0606020202030204" pitchFamily="34" charset="0"/>
              <a:cs typeface="Arial" panose="020B0604020202020204" pitchFamily="34" charset="0"/>
            </a:endParaRPr>
          </a:p>
        </p:txBody>
      </p:sp>
      <p:sp>
        <p:nvSpPr>
          <p:cNvPr id="8" name="TextBox 7"/>
          <p:cNvSpPr txBox="1"/>
          <p:nvPr/>
        </p:nvSpPr>
        <p:spPr>
          <a:xfrm>
            <a:off x="276490" y="5185847"/>
            <a:ext cx="3990710" cy="1231106"/>
          </a:xfrm>
          <a:prstGeom prst="rect">
            <a:avLst/>
          </a:prstGeom>
          <a:noFill/>
        </p:spPr>
        <p:txBody>
          <a:bodyPr wrap="square" rtlCol="0">
            <a:spAutoFit/>
          </a:bodyPr>
          <a:lstStyle/>
          <a:p>
            <a:r>
              <a:rPr lang="en-US" sz="2800" b="1" u="sng" dirty="0">
                <a:solidFill>
                  <a:schemeClr val="bg1"/>
                </a:solidFill>
              </a:rPr>
              <a:t>ARDOT / Cities / Counties</a:t>
            </a:r>
          </a:p>
          <a:p>
            <a:pPr algn="ctr"/>
            <a:r>
              <a:rPr lang="en-US" sz="2800" dirty="0">
                <a:solidFill>
                  <a:schemeClr val="bg1"/>
                </a:solidFill>
              </a:rPr>
              <a:t>Educate Public</a:t>
            </a:r>
          </a:p>
          <a:p>
            <a:endParaRPr lang="en-US" dirty="0">
              <a:solidFill>
                <a:schemeClr val="bg1"/>
              </a:solidFill>
            </a:endParaRPr>
          </a:p>
        </p:txBody>
      </p:sp>
      <p:sp>
        <p:nvSpPr>
          <p:cNvPr id="9" name="TextBox 8"/>
          <p:cNvSpPr txBox="1"/>
          <p:nvPr/>
        </p:nvSpPr>
        <p:spPr>
          <a:xfrm>
            <a:off x="4267200" y="5185847"/>
            <a:ext cx="4876800" cy="1661993"/>
          </a:xfrm>
          <a:prstGeom prst="rect">
            <a:avLst/>
          </a:prstGeom>
          <a:noFill/>
        </p:spPr>
        <p:txBody>
          <a:bodyPr wrap="square" rtlCol="0">
            <a:spAutoFit/>
          </a:bodyPr>
          <a:lstStyle/>
          <a:p>
            <a:pPr algn="ctr"/>
            <a:r>
              <a:rPr lang="en-US" sz="2800" b="1" u="sng" dirty="0" smtClean="0">
                <a:solidFill>
                  <a:schemeClr val="bg1"/>
                </a:solidFill>
              </a:rPr>
              <a:t>Stakeholders</a:t>
            </a:r>
          </a:p>
          <a:p>
            <a:pPr algn="ctr"/>
            <a:r>
              <a:rPr lang="en-US" sz="2800" dirty="0" smtClean="0">
                <a:solidFill>
                  <a:schemeClr val="bg1"/>
                </a:solidFill>
              </a:rPr>
              <a:t>Educate Public</a:t>
            </a:r>
          </a:p>
          <a:p>
            <a:pPr algn="ctr"/>
            <a:r>
              <a:rPr lang="en-US" sz="2800" dirty="0" smtClean="0">
                <a:solidFill>
                  <a:schemeClr val="bg1"/>
                </a:solidFill>
              </a:rPr>
              <a:t>Campaign</a:t>
            </a:r>
            <a:endParaRPr lang="en-US" dirty="0" smtClean="0">
              <a:solidFill>
                <a:schemeClr val="bg1"/>
              </a:solidFill>
            </a:endParaRPr>
          </a:p>
          <a:p>
            <a:endParaRPr lang="en-US" dirty="0">
              <a:solidFill>
                <a:schemeClr val="bg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490" y="1268678"/>
            <a:ext cx="2644456" cy="3399728"/>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35525" t="56140" r="3877" b="19549"/>
          <a:stretch/>
        </p:blipFill>
        <p:spPr>
          <a:xfrm rot="20739993">
            <a:off x="2935811" y="1463805"/>
            <a:ext cx="5835048" cy="3009474"/>
          </a:xfrm>
          <a:prstGeom prst="rect">
            <a:avLst/>
          </a:prstGeom>
          <a:ln>
            <a:noFill/>
          </a:ln>
          <a:effectLst>
            <a:outerShdw blurRad="190500" algn="tl" rotWithShape="0">
              <a:srgbClr val="000000">
                <a:alpha val="70000"/>
              </a:srgbClr>
            </a:outerShdw>
          </a:effectLst>
        </p:spPr>
      </p:pic>
      <p:sp>
        <p:nvSpPr>
          <p:cNvPr id="11" name="Oval 10"/>
          <p:cNvSpPr/>
          <p:nvPr/>
        </p:nvSpPr>
        <p:spPr>
          <a:xfrm>
            <a:off x="926477" y="2866390"/>
            <a:ext cx="1887843" cy="11988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V="1">
            <a:off x="2814319" y="3096260"/>
            <a:ext cx="617843" cy="292100"/>
          </a:xfrm>
          <a:prstGeom prst="straightConnector1">
            <a:avLst/>
          </a:prstGeom>
          <a:ln w="4445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 y="108762"/>
            <a:ext cx="1165862" cy="434341"/>
          </a:xfrm>
          <a:prstGeom prst="rect">
            <a:avLst/>
          </a:prstGeom>
        </p:spPr>
      </p:pic>
    </p:spTree>
    <p:extLst>
      <p:ext uri="{BB962C8B-B14F-4D97-AF65-F5344CB8AC3E}">
        <p14:creationId xmlns:p14="http://schemas.microsoft.com/office/powerpoint/2010/main" val="86372771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HTD_PowerPoint_SlideTemplate_textpages_footer1.jpg"/>
          <p:cNvPicPr>
            <a:picLocks noChangeAspect="1"/>
          </p:cNvPicPr>
          <p:nvPr/>
        </p:nvPicPr>
        <p:blipFill>
          <a:blip r:embed="rId3" cstate="print"/>
          <a:stretch>
            <a:fillRect/>
          </a:stretch>
        </p:blipFill>
        <p:spPr>
          <a:xfrm>
            <a:off x="0" y="-46529"/>
            <a:ext cx="9163050" cy="684203"/>
          </a:xfrm>
          <a:prstGeom prst="rect">
            <a:avLst/>
          </a:prstGeom>
          <a:noFill/>
          <a:ln>
            <a:noFill/>
          </a:ln>
        </p:spPr>
      </p:pic>
      <p:cxnSp>
        <p:nvCxnSpPr>
          <p:cNvPr id="5" name="Straight Connector 4"/>
          <p:cNvCxnSpPr/>
          <p:nvPr/>
        </p:nvCxnSpPr>
        <p:spPr>
          <a:xfrm>
            <a:off x="0" y="697834"/>
            <a:ext cx="9144000" cy="0"/>
          </a:xfrm>
          <a:prstGeom prst="line">
            <a:avLst/>
          </a:prstGeom>
          <a:noFill/>
          <a:ln w="19050" cap="flat" cmpd="sng" algn="ctr">
            <a:solidFill>
              <a:srgbClr val="C0504D">
                <a:shade val="95000"/>
                <a:satMod val="105000"/>
              </a:srgbClr>
            </a:solidFill>
            <a:prstDash val="solid"/>
          </a:ln>
          <a:effectLst/>
        </p:spPr>
      </p:cxnSp>
      <p:sp>
        <p:nvSpPr>
          <p:cNvPr id="6" name="Rectangle 5"/>
          <p:cNvSpPr/>
          <p:nvPr/>
        </p:nvSpPr>
        <p:spPr>
          <a:xfrm>
            <a:off x="724316" y="-52583"/>
            <a:ext cx="8991600" cy="584775"/>
          </a:xfrm>
          <a:prstGeom prst="rect">
            <a:avLst/>
          </a:prstGeom>
        </p:spPr>
        <p:txBody>
          <a:bodyPr wrap="square">
            <a:spAutoFit/>
          </a:bodyPr>
          <a:lstStyle/>
          <a:p>
            <a:pPr algn="ctr">
              <a:spcBef>
                <a:spcPct val="0"/>
              </a:spcBef>
              <a:defRPr/>
            </a:pPr>
            <a:r>
              <a:rPr lang="en-US" sz="3200" b="1" dirty="0">
                <a:solidFill>
                  <a:prstClr val="white"/>
                </a:solidFill>
                <a:latin typeface="Arial Narrow" panose="020B0606020202030204" pitchFamily="34" charset="0"/>
                <a:cs typeface="Arial" panose="020B0604020202020204" pitchFamily="34" charset="0"/>
              </a:rPr>
              <a:t>Economic Impact of Infrastructure Investment</a:t>
            </a:r>
          </a:p>
        </p:txBody>
      </p:sp>
      <p:sp>
        <p:nvSpPr>
          <p:cNvPr id="2" name="TextBox 1"/>
          <p:cNvSpPr txBox="1"/>
          <p:nvPr/>
        </p:nvSpPr>
        <p:spPr>
          <a:xfrm>
            <a:off x="141385" y="1123795"/>
            <a:ext cx="5210978" cy="5232202"/>
          </a:xfrm>
          <a:prstGeom prst="rect">
            <a:avLst/>
          </a:prstGeom>
          <a:noFill/>
        </p:spPr>
        <p:txBody>
          <a:bodyPr wrap="square" rtlCol="0">
            <a:spAutoFit/>
          </a:bodyPr>
          <a:lstStyle/>
          <a:p>
            <a:pPr marL="285750" indent="-285750">
              <a:spcAft>
                <a:spcPts val="1200"/>
              </a:spcAft>
              <a:buSzPct val="120000"/>
              <a:buFont typeface="Arial" panose="020B0604020202020204" pitchFamily="34" charset="0"/>
              <a:buChar char="•"/>
            </a:pPr>
            <a:r>
              <a:rPr lang="en-US" sz="2800" dirty="0" smtClean="0">
                <a:solidFill>
                  <a:prstClr val="black"/>
                </a:solidFill>
              </a:rPr>
              <a:t>Increased Property Values</a:t>
            </a:r>
          </a:p>
          <a:p>
            <a:pPr marL="285750" indent="-285750">
              <a:spcAft>
                <a:spcPts val="1200"/>
              </a:spcAft>
              <a:buSzPct val="120000"/>
              <a:buFont typeface="Arial" panose="020B0604020202020204" pitchFamily="34" charset="0"/>
              <a:buChar char="•"/>
            </a:pPr>
            <a:r>
              <a:rPr lang="en-US" sz="2800" dirty="0" smtClean="0">
                <a:solidFill>
                  <a:prstClr val="black"/>
                </a:solidFill>
              </a:rPr>
              <a:t>Attraction to Businesses</a:t>
            </a:r>
          </a:p>
          <a:p>
            <a:pPr marL="914400" lvl="1" indent="-457200">
              <a:spcAft>
                <a:spcPts val="1200"/>
              </a:spcAft>
              <a:buSzPct val="120000"/>
              <a:buFont typeface="Wingdings" panose="05000000000000000000" pitchFamily="2" charset="2"/>
              <a:buChar char="ü"/>
            </a:pPr>
            <a:r>
              <a:rPr lang="en-US" sz="2400" dirty="0" smtClean="0">
                <a:solidFill>
                  <a:prstClr val="black"/>
                </a:solidFill>
              </a:rPr>
              <a:t>Higher Wages</a:t>
            </a:r>
          </a:p>
          <a:p>
            <a:pPr marL="914400" lvl="1" indent="-457200">
              <a:spcAft>
                <a:spcPts val="1200"/>
              </a:spcAft>
              <a:buSzPct val="120000"/>
              <a:buFont typeface="Wingdings" panose="05000000000000000000" pitchFamily="2" charset="2"/>
              <a:buChar char="ü"/>
            </a:pPr>
            <a:r>
              <a:rPr lang="en-US" sz="2400" dirty="0" smtClean="0">
                <a:solidFill>
                  <a:prstClr val="black"/>
                </a:solidFill>
              </a:rPr>
              <a:t>More Job Opportunities</a:t>
            </a:r>
          </a:p>
          <a:p>
            <a:pPr marL="285750" indent="-285750">
              <a:spcAft>
                <a:spcPts val="1200"/>
              </a:spcAft>
              <a:buSzPct val="120000"/>
              <a:buFont typeface="Arial" panose="020B0604020202020204" pitchFamily="34" charset="0"/>
              <a:buChar char="•"/>
            </a:pPr>
            <a:r>
              <a:rPr lang="en-US" sz="2800" dirty="0">
                <a:solidFill>
                  <a:prstClr val="black"/>
                </a:solidFill>
              </a:rPr>
              <a:t>Less Expense on Vehicle Wear and Tear = Greater Expendable Income</a:t>
            </a:r>
          </a:p>
          <a:p>
            <a:pPr marL="285750" indent="-285750">
              <a:spcAft>
                <a:spcPts val="1200"/>
              </a:spcAft>
              <a:buSzPct val="120000"/>
              <a:buFont typeface="Arial" panose="020B0604020202020204" pitchFamily="34" charset="0"/>
              <a:buChar char="•"/>
            </a:pPr>
            <a:r>
              <a:rPr lang="en-US" sz="2800" dirty="0">
                <a:solidFill>
                  <a:prstClr val="black"/>
                </a:solidFill>
              </a:rPr>
              <a:t>Safety Benefits</a:t>
            </a:r>
          </a:p>
          <a:p>
            <a:pPr marL="914400" lvl="1" indent="-457200">
              <a:spcAft>
                <a:spcPts val="1200"/>
              </a:spcAft>
              <a:buSzPct val="120000"/>
              <a:buFont typeface="Wingdings" panose="05000000000000000000" pitchFamily="2" charset="2"/>
              <a:buChar char="ü"/>
            </a:pPr>
            <a:r>
              <a:rPr lang="en-US" sz="2400" dirty="0">
                <a:solidFill>
                  <a:prstClr val="black"/>
                </a:solidFill>
              </a:rPr>
              <a:t>Reduced Fatalities</a:t>
            </a:r>
          </a:p>
          <a:p>
            <a:pPr marL="914400" lvl="1" indent="-457200">
              <a:spcAft>
                <a:spcPts val="1200"/>
              </a:spcAft>
              <a:buSzPct val="120000"/>
              <a:buFont typeface="Wingdings" panose="05000000000000000000" pitchFamily="2" charset="2"/>
              <a:buChar char="ü"/>
            </a:pPr>
            <a:r>
              <a:rPr lang="en-US" sz="2400" dirty="0">
                <a:solidFill>
                  <a:prstClr val="black"/>
                </a:solidFill>
              </a:rPr>
              <a:t>Reduced Property </a:t>
            </a:r>
            <a:r>
              <a:rPr lang="en-US" sz="2400" dirty="0" smtClean="0">
                <a:solidFill>
                  <a:prstClr val="black"/>
                </a:solidFill>
              </a:rPr>
              <a:t>Damage</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2363" y="994614"/>
            <a:ext cx="3509201" cy="5257229"/>
          </a:xfrm>
          <a:prstGeom prst="rect">
            <a:avLst/>
          </a:prstGeom>
          <a:effectLst>
            <a:outerShdw blurRad="177800" dist="241300" dir="2700000" algn="tl" rotWithShape="0">
              <a:prstClr val="black">
                <a:alpha val="60000"/>
              </a:prst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385" y="30039"/>
            <a:ext cx="1165862" cy="434341"/>
          </a:xfrm>
          <a:prstGeom prst="rect">
            <a:avLst/>
          </a:prstGeom>
        </p:spPr>
      </p:pic>
    </p:spTree>
    <p:extLst>
      <p:ext uri="{BB962C8B-B14F-4D97-AF65-F5344CB8AC3E}">
        <p14:creationId xmlns:p14="http://schemas.microsoft.com/office/powerpoint/2010/main" val="221848139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HTD_PowerPoint_SlideTemplate_textpages_footer1.jpg"/>
          <p:cNvPicPr>
            <a:picLocks noChangeAspect="1"/>
          </p:cNvPicPr>
          <p:nvPr/>
        </p:nvPicPr>
        <p:blipFill>
          <a:blip r:embed="rId3" cstate="print"/>
          <a:stretch>
            <a:fillRect/>
          </a:stretch>
        </p:blipFill>
        <p:spPr>
          <a:xfrm>
            <a:off x="-19050" y="17234"/>
            <a:ext cx="9163050" cy="740754"/>
          </a:xfrm>
          <a:prstGeom prst="rect">
            <a:avLst/>
          </a:prstGeom>
          <a:noFill/>
          <a:ln>
            <a:noFill/>
          </a:ln>
        </p:spPr>
      </p:pic>
      <p:cxnSp>
        <p:nvCxnSpPr>
          <p:cNvPr id="5" name="Straight Connector 4"/>
          <p:cNvCxnSpPr/>
          <p:nvPr/>
        </p:nvCxnSpPr>
        <p:spPr>
          <a:xfrm>
            <a:off x="-12032" y="824557"/>
            <a:ext cx="9144000" cy="0"/>
          </a:xfrm>
          <a:prstGeom prst="line">
            <a:avLst/>
          </a:prstGeom>
          <a:noFill/>
          <a:ln w="19050" cap="flat" cmpd="sng" algn="ctr">
            <a:solidFill>
              <a:srgbClr val="C0504D">
                <a:shade val="95000"/>
                <a:satMod val="105000"/>
              </a:srgbClr>
            </a:solidFill>
            <a:prstDash val="solid"/>
          </a:ln>
          <a:effectLst/>
        </p:spPr>
      </p:cxnSp>
      <p:sp>
        <p:nvSpPr>
          <p:cNvPr id="6" name="Rectangle 5"/>
          <p:cNvSpPr/>
          <p:nvPr/>
        </p:nvSpPr>
        <p:spPr>
          <a:xfrm>
            <a:off x="722900" y="65362"/>
            <a:ext cx="8991600" cy="584775"/>
          </a:xfrm>
          <a:prstGeom prst="rect">
            <a:avLst/>
          </a:prstGeom>
        </p:spPr>
        <p:txBody>
          <a:bodyPr wrap="square">
            <a:spAutoFit/>
          </a:bodyPr>
          <a:lstStyle/>
          <a:p>
            <a:pPr algn="ctr"/>
            <a:r>
              <a:rPr lang="en-US" sz="3200" b="1" dirty="0" smtClean="0">
                <a:solidFill>
                  <a:prstClr val="white"/>
                </a:solidFill>
              </a:rPr>
              <a:t>Infrastructure Investment and Quality of Life</a:t>
            </a:r>
            <a:endParaRPr lang="en-US" sz="3200" b="1" dirty="0">
              <a:solidFill>
                <a:prstClr val="white"/>
              </a:solidFill>
            </a:endParaRPr>
          </a:p>
        </p:txBody>
      </p:sp>
      <p:sp>
        <p:nvSpPr>
          <p:cNvPr id="2" name="TextBox 1"/>
          <p:cNvSpPr txBox="1"/>
          <p:nvPr/>
        </p:nvSpPr>
        <p:spPr>
          <a:xfrm>
            <a:off x="59739" y="1763786"/>
            <a:ext cx="5210978" cy="4662815"/>
          </a:xfrm>
          <a:prstGeom prst="rect">
            <a:avLst/>
          </a:prstGeom>
          <a:noFill/>
        </p:spPr>
        <p:txBody>
          <a:bodyPr wrap="square" rtlCol="0">
            <a:spAutoFit/>
          </a:bodyPr>
          <a:lstStyle/>
          <a:p>
            <a:pPr marL="285750" indent="-285750">
              <a:spcAft>
                <a:spcPts val="1200"/>
              </a:spcAft>
              <a:buSzPct val="120000"/>
              <a:buFont typeface="Arial" panose="020B0604020202020204" pitchFamily="34" charset="0"/>
              <a:buChar char="•"/>
            </a:pPr>
            <a:r>
              <a:rPr lang="en-US" sz="2800" dirty="0" smtClean="0">
                <a:solidFill>
                  <a:prstClr val="black"/>
                </a:solidFill>
              </a:rPr>
              <a:t>Reliable Access to:</a:t>
            </a:r>
          </a:p>
          <a:p>
            <a:pPr marL="914400" lvl="1" indent="-457200">
              <a:spcAft>
                <a:spcPts val="600"/>
              </a:spcAft>
              <a:buSzPct val="120000"/>
              <a:buFont typeface="Wingdings" panose="05000000000000000000" pitchFamily="2" charset="2"/>
              <a:buChar char="ü"/>
            </a:pPr>
            <a:r>
              <a:rPr lang="en-US" sz="2800" dirty="0" smtClean="0">
                <a:solidFill>
                  <a:prstClr val="black"/>
                </a:solidFill>
              </a:rPr>
              <a:t>Housing</a:t>
            </a:r>
          </a:p>
          <a:p>
            <a:pPr marL="914400" lvl="1" indent="-457200">
              <a:spcAft>
                <a:spcPts val="600"/>
              </a:spcAft>
              <a:buSzPct val="120000"/>
              <a:buFont typeface="Wingdings" panose="05000000000000000000" pitchFamily="2" charset="2"/>
              <a:buChar char="ü"/>
            </a:pPr>
            <a:r>
              <a:rPr lang="en-US" sz="2800" dirty="0" smtClean="0">
                <a:solidFill>
                  <a:prstClr val="black"/>
                </a:solidFill>
              </a:rPr>
              <a:t>Family, Friends, Spirituality</a:t>
            </a:r>
          </a:p>
          <a:p>
            <a:pPr marL="914400" lvl="1" indent="-457200">
              <a:spcAft>
                <a:spcPts val="600"/>
              </a:spcAft>
              <a:buSzPct val="120000"/>
              <a:buFont typeface="Wingdings" panose="05000000000000000000" pitchFamily="2" charset="2"/>
              <a:buChar char="ü"/>
            </a:pPr>
            <a:r>
              <a:rPr lang="en-US" sz="2800" dirty="0" smtClean="0">
                <a:solidFill>
                  <a:prstClr val="black"/>
                </a:solidFill>
              </a:rPr>
              <a:t>Employment</a:t>
            </a:r>
            <a:endParaRPr lang="en-US" sz="2800" dirty="0">
              <a:solidFill>
                <a:prstClr val="black"/>
              </a:solidFill>
            </a:endParaRPr>
          </a:p>
          <a:p>
            <a:pPr marL="914400" lvl="1" indent="-457200">
              <a:spcAft>
                <a:spcPts val="600"/>
              </a:spcAft>
              <a:buSzPct val="120000"/>
              <a:buFont typeface="Wingdings" panose="05000000000000000000" pitchFamily="2" charset="2"/>
              <a:buChar char="ü"/>
            </a:pPr>
            <a:r>
              <a:rPr lang="en-US" sz="2800" dirty="0" smtClean="0">
                <a:solidFill>
                  <a:prstClr val="black"/>
                </a:solidFill>
              </a:rPr>
              <a:t>School</a:t>
            </a:r>
          </a:p>
          <a:p>
            <a:pPr marL="914400" lvl="1" indent="-457200">
              <a:spcAft>
                <a:spcPts val="600"/>
              </a:spcAft>
              <a:buSzPct val="120000"/>
              <a:buFont typeface="Wingdings" panose="05000000000000000000" pitchFamily="2" charset="2"/>
              <a:buChar char="ü"/>
            </a:pPr>
            <a:r>
              <a:rPr lang="en-US" sz="2800" dirty="0" smtClean="0">
                <a:solidFill>
                  <a:prstClr val="black"/>
                </a:solidFill>
              </a:rPr>
              <a:t>Health Care</a:t>
            </a:r>
          </a:p>
          <a:p>
            <a:pPr marL="914400" lvl="1" indent="-457200">
              <a:spcAft>
                <a:spcPts val="600"/>
              </a:spcAft>
              <a:buSzPct val="120000"/>
              <a:buFont typeface="Wingdings" panose="05000000000000000000" pitchFamily="2" charset="2"/>
              <a:buChar char="ü"/>
            </a:pPr>
            <a:r>
              <a:rPr lang="en-US" sz="2800" dirty="0" smtClean="0">
                <a:solidFill>
                  <a:prstClr val="black"/>
                </a:solidFill>
              </a:rPr>
              <a:t>Recreation/Entertainment</a:t>
            </a:r>
          </a:p>
          <a:p>
            <a:pPr marL="914400" lvl="1" indent="-457200">
              <a:spcAft>
                <a:spcPts val="600"/>
              </a:spcAft>
              <a:buSzPct val="120000"/>
              <a:buFont typeface="Wingdings" panose="05000000000000000000" pitchFamily="2" charset="2"/>
              <a:buChar char="ü"/>
            </a:pPr>
            <a:r>
              <a:rPr lang="en-US" sz="2800" dirty="0" smtClean="0">
                <a:solidFill>
                  <a:prstClr val="black"/>
                </a:solidFill>
              </a:rPr>
              <a:t>Consumer Goods </a:t>
            </a:r>
          </a:p>
          <a:p>
            <a:pPr marL="914400" lvl="1" indent="-457200">
              <a:spcAft>
                <a:spcPts val="1200"/>
              </a:spcAft>
              <a:buSzPct val="120000"/>
              <a:buFont typeface="Wingdings" panose="05000000000000000000" pitchFamily="2" charset="2"/>
              <a:buChar char="ü"/>
            </a:pPr>
            <a:r>
              <a:rPr lang="en-US" sz="2800" dirty="0" smtClean="0">
                <a:solidFill>
                  <a:prstClr val="black"/>
                </a:solidFill>
              </a:rPr>
              <a:t>Consumer Services</a:t>
            </a:r>
          </a:p>
        </p:txBody>
      </p:sp>
      <p:sp>
        <p:nvSpPr>
          <p:cNvPr id="3" name="TextBox 2"/>
          <p:cNvSpPr txBox="1"/>
          <p:nvPr/>
        </p:nvSpPr>
        <p:spPr>
          <a:xfrm>
            <a:off x="59738" y="1048421"/>
            <a:ext cx="5667293" cy="553998"/>
          </a:xfrm>
          <a:prstGeom prst="rect">
            <a:avLst/>
          </a:prstGeom>
          <a:noFill/>
        </p:spPr>
        <p:txBody>
          <a:bodyPr wrap="square" rtlCol="0">
            <a:spAutoFit/>
          </a:bodyPr>
          <a:lstStyle/>
          <a:p>
            <a:r>
              <a:rPr lang="en-US" sz="3000" dirty="0" smtClean="0">
                <a:solidFill>
                  <a:prstClr val="black"/>
                </a:solidFill>
              </a:rPr>
              <a:t>Quality of Life is Directly Linked to:</a:t>
            </a:r>
            <a:endParaRPr lang="en-US" sz="3000" dirty="0">
              <a:solidFill>
                <a:prstClr val="black"/>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4769394" y="2070242"/>
            <a:ext cx="4975812" cy="3317207"/>
          </a:xfrm>
          <a:prstGeom prst="rect">
            <a:avLst/>
          </a:prstGeom>
          <a:effectLst>
            <a:outerShdw blurRad="177800" dist="241300" dir="2700000" algn="tl" rotWithShape="0">
              <a:prstClr val="black">
                <a:alpha val="60000"/>
              </a:prst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38" y="166353"/>
            <a:ext cx="1165862" cy="434341"/>
          </a:xfrm>
          <a:prstGeom prst="rect">
            <a:avLst/>
          </a:prstGeom>
        </p:spPr>
      </p:pic>
    </p:spTree>
    <p:extLst>
      <p:ext uri="{BB962C8B-B14F-4D97-AF65-F5344CB8AC3E}">
        <p14:creationId xmlns:p14="http://schemas.microsoft.com/office/powerpoint/2010/main" val="40669495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42" y="661737"/>
            <a:ext cx="8375286" cy="5582651"/>
          </a:xfrm>
          <a:prstGeom prst="rect">
            <a:avLst/>
          </a:prstGeom>
          <a:effectLst>
            <a:outerShdw blurRad="177800" dist="241300" dir="2700000" algn="tl" rotWithShape="0">
              <a:prstClr val="black">
                <a:alpha val="60000"/>
              </a:prstClr>
            </a:outerShdw>
          </a:effec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042" y="5121088"/>
            <a:ext cx="2508701" cy="9350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670561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AHTD_PowerPoint_SlideTemplate_textpages_footer1.jpg"/>
          <p:cNvPicPr>
            <a:picLocks noChangeAspect="1"/>
          </p:cNvPicPr>
          <p:nvPr/>
        </p:nvPicPr>
        <p:blipFill>
          <a:blip r:embed="rId3" cstate="print"/>
          <a:stretch>
            <a:fillRect/>
          </a:stretch>
        </p:blipFill>
        <p:spPr>
          <a:xfrm>
            <a:off x="0" y="11"/>
            <a:ext cx="9144000" cy="787393"/>
          </a:xfrm>
          <a:prstGeom prst="rect">
            <a:avLst/>
          </a:prstGeom>
          <a:noFill/>
          <a:ln>
            <a:noFill/>
          </a:ln>
        </p:spPr>
      </p:pic>
      <p:sp>
        <p:nvSpPr>
          <p:cNvPr id="9" name="Title 1"/>
          <p:cNvSpPr txBox="1">
            <a:spLocks/>
          </p:cNvSpPr>
          <p:nvPr/>
        </p:nvSpPr>
        <p:spPr>
          <a:xfrm>
            <a:off x="753150" y="3"/>
            <a:ext cx="8836023" cy="757436"/>
          </a:xfrm>
          <a:prstGeom prst="rect">
            <a:avLst/>
          </a:prstGeom>
        </p:spPr>
        <p:txBody>
          <a:bodyPr vert="horz" lIns="91376" tIns="45688" rIns="91376" bIns="45688" rtlCol="0" anchor="ctr">
            <a:noAutofit/>
          </a:bodyPr>
          <a:lstStyle/>
          <a:p>
            <a:pPr algn="ctr">
              <a:spcBef>
                <a:spcPct val="0"/>
              </a:spcBef>
              <a:defRPr/>
            </a:pPr>
            <a:r>
              <a:rPr lang="en-US" sz="2800" b="1" dirty="0">
                <a:solidFill>
                  <a:prstClr val="white"/>
                </a:solidFill>
                <a:latin typeface="Arial Narrow" panose="020B0606020202030204" pitchFamily="34" charset="0"/>
                <a:cs typeface="Arial" panose="020B0604020202020204" pitchFamily="34" charset="0"/>
              </a:rPr>
              <a:t>American Road &amp; Transportation Builders Association</a:t>
            </a:r>
          </a:p>
        </p:txBody>
      </p:sp>
      <p:sp>
        <p:nvSpPr>
          <p:cNvPr id="2" name="AutoShape 2" descr="http://addins.whig.com/blogs/steviedirt/wp-content/uploads/2015/08/faststuff.png"/>
          <p:cNvSpPr>
            <a:spLocks noChangeAspect="1" noChangeArrowheads="1"/>
          </p:cNvSpPr>
          <p:nvPr/>
        </p:nvSpPr>
        <p:spPr bwMode="auto">
          <a:xfrm>
            <a:off x="155575" y="-192617"/>
            <a:ext cx="3048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76" tIns="45688" rIns="91376" bIns="45688" numCol="1" anchor="t" anchorCtr="0" compatLnSpc="1">
            <a:prstTxWarp prst="textNoShape">
              <a:avLst/>
            </a:prstTxWarp>
          </a:bodyPr>
          <a:lstStyle/>
          <a:p>
            <a:pPr defTabSz="913658">
              <a:defRPr/>
            </a:pPr>
            <a:endParaRPr lang="en-US" dirty="0">
              <a:solidFill>
                <a:prstClr val="black"/>
              </a:solidFill>
            </a:endParaRPr>
          </a:p>
        </p:txBody>
      </p:sp>
      <p:sp>
        <p:nvSpPr>
          <p:cNvPr id="10" name="TextBox 9"/>
          <p:cNvSpPr txBox="1"/>
          <p:nvPr/>
        </p:nvSpPr>
        <p:spPr>
          <a:xfrm>
            <a:off x="22458" y="1600200"/>
            <a:ext cx="8990008" cy="5109026"/>
          </a:xfrm>
          <a:prstGeom prst="rect">
            <a:avLst/>
          </a:prstGeom>
          <a:noFill/>
        </p:spPr>
        <p:txBody>
          <a:bodyPr wrap="square" lIns="91376" tIns="45688" rIns="91376" bIns="45688" rtlCol="0">
            <a:spAutoFit/>
          </a:bodyPr>
          <a:lstStyle/>
          <a:p>
            <a:pPr marL="282575" indent="-282575" defTabSz="913658">
              <a:spcAft>
                <a:spcPts val="600"/>
              </a:spcAft>
              <a:buFont typeface="Arial" panose="020B0604020202020204" pitchFamily="34" charset="0"/>
              <a:buChar char="•"/>
              <a:defRPr/>
            </a:pPr>
            <a:r>
              <a:rPr lang="en-US" sz="2400" b="1" dirty="0">
                <a:solidFill>
                  <a:prstClr val="black"/>
                </a:solidFill>
                <a:latin typeface="Arial Narrow" panose="020B0606020202030204" pitchFamily="34" charset="0"/>
                <a:cs typeface="Arial" panose="020B0604020202020204" pitchFamily="34" charset="0"/>
              </a:rPr>
              <a:t>Immediate Economic Benefits of Increasing Investment</a:t>
            </a:r>
          </a:p>
          <a:p>
            <a:pPr marL="800100" lvl="1" indent="-342900" defTabSz="913658">
              <a:spcAft>
                <a:spcPts val="600"/>
              </a:spcAft>
              <a:buFont typeface="Wingdings" panose="05000000000000000000" pitchFamily="2" charset="2"/>
              <a:buChar char="ü"/>
              <a:defRPr/>
            </a:pPr>
            <a:r>
              <a:rPr lang="en-US" dirty="0">
                <a:solidFill>
                  <a:prstClr val="black"/>
                </a:solidFill>
                <a:latin typeface="Arial Narrow" panose="020B0606020202030204" pitchFamily="34" charset="0"/>
                <a:cs typeface="Arial" panose="020B0604020202020204" pitchFamily="34" charset="0"/>
              </a:rPr>
              <a:t>Supports </a:t>
            </a:r>
            <a:r>
              <a:rPr lang="en-US" b="1" dirty="0">
                <a:solidFill>
                  <a:prstClr val="black"/>
                </a:solidFill>
                <a:latin typeface="Arial Narrow" panose="020B0606020202030204" pitchFamily="34" charset="0"/>
                <a:cs typeface="Arial" panose="020B0604020202020204" pitchFamily="34" charset="0"/>
              </a:rPr>
              <a:t>$1.3 Billion </a:t>
            </a:r>
            <a:r>
              <a:rPr lang="en-US" dirty="0">
                <a:solidFill>
                  <a:prstClr val="black"/>
                </a:solidFill>
                <a:latin typeface="Arial Narrow" panose="020B0606020202030204" pitchFamily="34" charset="0"/>
                <a:cs typeface="Arial" panose="020B0604020202020204" pitchFamily="34" charset="0"/>
              </a:rPr>
              <a:t>in Economic Activity</a:t>
            </a:r>
          </a:p>
          <a:p>
            <a:pPr marL="800100" lvl="1" indent="-342900" defTabSz="913658">
              <a:spcAft>
                <a:spcPts val="1200"/>
              </a:spcAft>
              <a:buFont typeface="Wingdings" panose="05000000000000000000" pitchFamily="2" charset="2"/>
              <a:buChar char="ü"/>
              <a:defRPr/>
            </a:pPr>
            <a:r>
              <a:rPr lang="en-US" dirty="0">
                <a:solidFill>
                  <a:prstClr val="black"/>
                </a:solidFill>
                <a:latin typeface="Arial Narrow" panose="020B0606020202030204" pitchFamily="34" charset="0"/>
                <a:cs typeface="Arial" panose="020B0604020202020204" pitchFamily="34" charset="0"/>
              </a:rPr>
              <a:t>Supports </a:t>
            </a:r>
            <a:r>
              <a:rPr lang="en-US" b="1" dirty="0">
                <a:solidFill>
                  <a:prstClr val="black"/>
                </a:solidFill>
                <a:latin typeface="Arial Narrow" panose="020B0606020202030204" pitchFamily="34" charset="0"/>
                <a:cs typeface="Arial" panose="020B0604020202020204" pitchFamily="34" charset="0"/>
              </a:rPr>
              <a:t>5,729 Jobs</a:t>
            </a:r>
          </a:p>
          <a:p>
            <a:pPr marL="282575" indent="-282575" defTabSz="913658">
              <a:spcAft>
                <a:spcPts val="600"/>
              </a:spcAft>
              <a:buFont typeface="Arial" panose="020B0604020202020204" pitchFamily="34" charset="0"/>
              <a:buChar char="•"/>
              <a:defRPr/>
            </a:pPr>
            <a:r>
              <a:rPr lang="en-US" sz="2400" b="1" dirty="0">
                <a:solidFill>
                  <a:prstClr val="black"/>
                </a:solidFill>
                <a:latin typeface="Arial Narrow" panose="020B0606020202030204" pitchFamily="34" charset="0"/>
                <a:cs typeface="Arial" panose="020B0604020202020204" pitchFamily="34" charset="0"/>
              </a:rPr>
              <a:t>Neighbors Are Not Waiting</a:t>
            </a:r>
          </a:p>
          <a:p>
            <a:pPr marL="742950" lvl="1" indent="-285750" defTabSz="913658">
              <a:spcAft>
                <a:spcPts val="600"/>
              </a:spcAft>
              <a:buFont typeface="Wingdings" panose="05000000000000000000" pitchFamily="2" charset="2"/>
              <a:buChar char="ü"/>
              <a:defRPr/>
            </a:pPr>
            <a:r>
              <a:rPr lang="en-US" dirty="0">
                <a:solidFill>
                  <a:prstClr val="black"/>
                </a:solidFill>
                <a:latin typeface="Arial Narrow" panose="020B0606020202030204" pitchFamily="34" charset="0"/>
                <a:cs typeface="Arial" panose="020B0604020202020204" pitchFamily="34" charset="0"/>
              </a:rPr>
              <a:t>Seven Have Raised State Gas Tax</a:t>
            </a:r>
          </a:p>
          <a:p>
            <a:pPr marL="742950" lvl="1" indent="-285750" defTabSz="913658">
              <a:spcAft>
                <a:spcPts val="600"/>
              </a:spcAft>
              <a:buFont typeface="Wingdings" panose="05000000000000000000" pitchFamily="2" charset="2"/>
              <a:buChar char="ü"/>
              <a:defRPr/>
            </a:pPr>
            <a:r>
              <a:rPr lang="en-US" dirty="0">
                <a:solidFill>
                  <a:prstClr val="black"/>
                </a:solidFill>
                <a:latin typeface="Arial Narrow" panose="020B0606020202030204" pitchFamily="34" charset="0"/>
                <a:cs typeface="Arial" panose="020B0604020202020204" pitchFamily="34" charset="0"/>
              </a:rPr>
              <a:t>Six Have Variable Gas Tax</a:t>
            </a:r>
          </a:p>
          <a:p>
            <a:pPr marL="742950" lvl="1" indent="-285750" defTabSz="913658">
              <a:spcAft>
                <a:spcPts val="1200"/>
              </a:spcAft>
              <a:buFont typeface="Wingdings" panose="05000000000000000000" pitchFamily="2" charset="2"/>
              <a:buChar char="ü"/>
              <a:defRPr/>
            </a:pPr>
            <a:r>
              <a:rPr lang="en-US" dirty="0">
                <a:solidFill>
                  <a:prstClr val="black"/>
                </a:solidFill>
                <a:latin typeface="Arial Narrow" panose="020B0606020202030204" pitchFamily="34" charset="0"/>
                <a:cs typeface="Arial" panose="020B0604020202020204" pitchFamily="34" charset="0"/>
              </a:rPr>
              <a:t>Eight Have Electric Vehicle Registration Fees</a:t>
            </a:r>
          </a:p>
          <a:p>
            <a:pPr marL="282575" indent="-282575" defTabSz="913658">
              <a:spcAft>
                <a:spcPts val="600"/>
              </a:spcAft>
              <a:buFont typeface="Arial" panose="020B0604020202020204" pitchFamily="34" charset="0"/>
              <a:buChar char="•"/>
              <a:defRPr/>
            </a:pPr>
            <a:r>
              <a:rPr lang="en-US" sz="2400" b="1" dirty="0">
                <a:solidFill>
                  <a:prstClr val="black"/>
                </a:solidFill>
                <a:latin typeface="Arial Narrow" panose="020B0606020202030204" pitchFamily="34" charset="0"/>
                <a:cs typeface="Arial" panose="020B0604020202020204" pitchFamily="34" charset="0"/>
              </a:rPr>
              <a:t>Significant Transportation Challenges</a:t>
            </a:r>
          </a:p>
          <a:p>
            <a:pPr marL="742950" lvl="1" indent="-285750" defTabSz="913658">
              <a:spcAft>
                <a:spcPts val="600"/>
              </a:spcAft>
              <a:buFont typeface="Wingdings" panose="05000000000000000000" pitchFamily="2" charset="2"/>
              <a:buChar char="ü"/>
              <a:defRPr/>
            </a:pPr>
            <a:r>
              <a:rPr lang="en-US" dirty="0">
                <a:solidFill>
                  <a:prstClr val="black"/>
                </a:solidFill>
                <a:latin typeface="Arial Narrow" panose="020B0606020202030204" pitchFamily="34" charset="0"/>
                <a:cs typeface="Arial" panose="020B0604020202020204" pitchFamily="34" charset="0"/>
              </a:rPr>
              <a:t>Safety Needs</a:t>
            </a:r>
          </a:p>
          <a:p>
            <a:pPr marL="742950" lvl="1" indent="-285750" defTabSz="913658">
              <a:spcAft>
                <a:spcPts val="600"/>
              </a:spcAft>
              <a:buFont typeface="Wingdings" panose="05000000000000000000" pitchFamily="2" charset="2"/>
              <a:buChar char="ü"/>
              <a:defRPr/>
            </a:pPr>
            <a:r>
              <a:rPr lang="en-US" dirty="0">
                <a:solidFill>
                  <a:prstClr val="black"/>
                </a:solidFill>
                <a:latin typeface="Arial Narrow" panose="020B0606020202030204" pitchFamily="34" charset="0"/>
                <a:cs typeface="Arial" panose="020B0604020202020204" pitchFamily="34" charset="0"/>
              </a:rPr>
              <a:t>Increasing Freight Demands</a:t>
            </a:r>
          </a:p>
          <a:p>
            <a:pPr marL="742950" lvl="1" indent="-285750" defTabSz="913658">
              <a:spcAft>
                <a:spcPts val="1200"/>
              </a:spcAft>
              <a:buFont typeface="Wingdings" panose="05000000000000000000" pitchFamily="2" charset="2"/>
              <a:buChar char="ü"/>
              <a:defRPr/>
            </a:pPr>
            <a:r>
              <a:rPr lang="en-US" dirty="0">
                <a:solidFill>
                  <a:prstClr val="black"/>
                </a:solidFill>
                <a:latin typeface="Arial Narrow" panose="020B0606020202030204" pitchFamily="34" charset="0"/>
                <a:cs typeface="Arial" panose="020B0604020202020204" pitchFamily="34" charset="0"/>
              </a:rPr>
              <a:t>Impacts From Congestion</a:t>
            </a:r>
          </a:p>
          <a:p>
            <a:pPr marL="282575" indent="-282575" defTabSz="913658">
              <a:spcAft>
                <a:spcPts val="1200"/>
              </a:spcAft>
              <a:buFont typeface="Arial" panose="020B0604020202020204" pitchFamily="34" charset="0"/>
              <a:buChar char="•"/>
              <a:defRPr/>
            </a:pPr>
            <a:endParaRPr lang="en-US" sz="1600" dirty="0">
              <a:solidFill>
                <a:prstClr val="black"/>
              </a:solidFill>
              <a:latin typeface="Arial Narrow" panose="020B0606020202030204" pitchFamily="34" charset="0"/>
              <a:cs typeface="Arial" panose="020B0604020202020204" pitchFamily="34" charset="0"/>
            </a:endParaRPr>
          </a:p>
          <a:p>
            <a:pPr marL="914265" lvl="1" indent="-457130" defTabSz="913658">
              <a:spcAft>
                <a:spcPts val="1200"/>
              </a:spcAft>
              <a:buFont typeface="Wingdings" panose="05000000000000000000" pitchFamily="2" charset="2"/>
              <a:buChar char="ü"/>
              <a:defRPr/>
            </a:pPr>
            <a:endParaRPr lang="en-US" sz="1400" dirty="0">
              <a:solidFill>
                <a:prstClr val="black"/>
              </a:solidFill>
              <a:latin typeface="Arial Narrow" panose="020B0606020202030204" pitchFamily="34" charset="0"/>
              <a:cs typeface="Arial" panose="020B0604020202020204" pitchFamily="34" charset="0"/>
            </a:endParaRPr>
          </a:p>
        </p:txBody>
      </p:sp>
      <p:cxnSp>
        <p:nvCxnSpPr>
          <p:cNvPr id="7" name="Straight Connector 6"/>
          <p:cNvCxnSpPr/>
          <p:nvPr/>
        </p:nvCxnSpPr>
        <p:spPr>
          <a:xfrm>
            <a:off x="-2" y="838200"/>
            <a:ext cx="9144000" cy="0"/>
          </a:xfrm>
          <a:prstGeom prst="line">
            <a:avLst/>
          </a:prstGeom>
          <a:noFill/>
          <a:ln w="19050" cap="flat" cmpd="sng" algn="ctr">
            <a:solidFill>
              <a:srgbClr val="C0504D">
                <a:shade val="95000"/>
                <a:satMod val="105000"/>
              </a:srgbClr>
            </a:solidFill>
            <a:prstDash val="solid"/>
          </a:ln>
          <a:effectLst/>
        </p:spPr>
      </p:cxnSp>
      <p:sp>
        <p:nvSpPr>
          <p:cNvPr id="3" name="AutoShape 4" descr="Image result for Congress"/>
          <p:cNvSpPr>
            <a:spLocks noChangeAspect="1" noChangeArrowheads="1"/>
          </p:cNvSpPr>
          <p:nvPr/>
        </p:nvSpPr>
        <p:spPr bwMode="auto">
          <a:xfrm>
            <a:off x="63500" y="-192617"/>
            <a:ext cx="3048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523"/>
            <a:endParaRPr lang="en-US">
              <a:solidFill>
                <a:prstClr val="black"/>
              </a:solidFill>
            </a:endParaRPr>
          </a:p>
        </p:txBody>
      </p:sp>
      <p:sp>
        <p:nvSpPr>
          <p:cNvPr id="4" name="AutoShape 6" descr="Image result for Congress"/>
          <p:cNvSpPr>
            <a:spLocks noChangeAspect="1" noChangeArrowheads="1"/>
          </p:cNvSpPr>
          <p:nvPr/>
        </p:nvSpPr>
        <p:spPr bwMode="auto">
          <a:xfrm>
            <a:off x="215900" y="10583"/>
            <a:ext cx="3048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523"/>
            <a:endParaRPr lang="en-US">
              <a:solidFill>
                <a:prstClr val="black"/>
              </a:solidFill>
            </a:endParaRPr>
          </a:p>
        </p:txBody>
      </p:sp>
      <p:grpSp>
        <p:nvGrpSpPr>
          <p:cNvPr id="5" name="Group 4"/>
          <p:cNvGrpSpPr/>
          <p:nvPr/>
        </p:nvGrpSpPr>
        <p:grpSpPr>
          <a:xfrm>
            <a:off x="5715003" y="2135521"/>
            <a:ext cx="3080101" cy="4582492"/>
            <a:chOff x="6019800" y="1714092"/>
            <a:chExt cx="3003901" cy="4843354"/>
          </a:xfrm>
        </p:grpSpPr>
        <p:pic>
          <p:nvPicPr>
            <p:cNvPr id="307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008" t="13022" r="69444" b="9161"/>
            <a:stretch/>
          </p:blipFill>
          <p:spPr bwMode="auto">
            <a:xfrm>
              <a:off x="6019800" y="2235818"/>
              <a:ext cx="3003901" cy="4321628"/>
            </a:xfrm>
            <a:prstGeom prst="rect">
              <a:avLst/>
            </a:prstGeom>
            <a:effectLst>
              <a:outerShdw blurRad="177800" dist="241300" dir="2700000" algn="tl" rotWithShape="0">
                <a:prstClr val="black">
                  <a:alpha val="60000"/>
                </a:prstClr>
              </a:outerShdw>
            </a:effectLst>
            <a:extLst>
              <a:ext uri="{909E8E84-426E-40DD-AFC4-6F175D3DCCD1}">
                <a14:hiddenFill xmlns:a14="http://schemas.microsoft.com/office/drawing/2010/main">
                  <a:solidFill>
                    <a:schemeClr val="accent1"/>
                  </a:solidFill>
                </a14:hiddenFill>
              </a:ext>
            </a:extLst>
          </p:spPr>
        </p:pic>
        <p:pic>
          <p:nvPicPr>
            <p:cNvPr id="3076" name="Picture 4" descr="https://www.artba.org/wp-content/uploads/2014/04/artbalogo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1714092"/>
              <a:ext cx="3003901" cy="521725"/>
            </a:xfrm>
            <a:prstGeom prst="rect">
              <a:avLst/>
            </a:prstGeom>
            <a:effectLst>
              <a:outerShdw blurRad="177800" dist="2413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 y="957945"/>
            <a:ext cx="9144002" cy="584775"/>
          </a:xfrm>
          <a:prstGeom prst="rect">
            <a:avLst/>
          </a:prstGeom>
          <a:noFill/>
        </p:spPr>
        <p:txBody>
          <a:bodyPr wrap="square" rtlCol="0">
            <a:spAutoFit/>
          </a:bodyPr>
          <a:lstStyle/>
          <a:p>
            <a:pPr algn="ctr"/>
            <a:r>
              <a:rPr lang="en-US" sz="3200" b="1" u="sng" dirty="0">
                <a:solidFill>
                  <a:srgbClr val="C00000"/>
                </a:solidFill>
              </a:rPr>
              <a:t>$478 Annual Investment Results</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500" y="161550"/>
            <a:ext cx="1165862" cy="434341"/>
          </a:xfrm>
          <a:prstGeom prst="rect">
            <a:avLst/>
          </a:prstGeom>
        </p:spPr>
      </p:pic>
    </p:spTree>
    <p:extLst>
      <p:ext uri="{BB962C8B-B14F-4D97-AF65-F5344CB8AC3E}">
        <p14:creationId xmlns:p14="http://schemas.microsoft.com/office/powerpoint/2010/main" val="22234719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descr="AHTD_PowerPoint_SlideTemplate_textpages_footer1.jpg"/>
          <p:cNvPicPr>
            <a:picLocks noChangeAspect="1"/>
          </p:cNvPicPr>
          <p:nvPr/>
        </p:nvPicPr>
        <p:blipFill>
          <a:blip r:embed="rId3" cstate="print"/>
          <a:stretch>
            <a:fillRect/>
          </a:stretch>
        </p:blipFill>
        <p:spPr>
          <a:xfrm>
            <a:off x="13114" y="-51354"/>
            <a:ext cx="9144000" cy="787393"/>
          </a:xfrm>
          <a:prstGeom prst="rect">
            <a:avLst/>
          </a:prstGeom>
          <a:noFill/>
          <a:ln>
            <a:noFill/>
          </a:ln>
        </p:spPr>
      </p:pic>
      <p:cxnSp>
        <p:nvCxnSpPr>
          <p:cNvPr id="19" name="Straight Connector 18"/>
          <p:cNvCxnSpPr/>
          <p:nvPr/>
        </p:nvCxnSpPr>
        <p:spPr>
          <a:xfrm>
            <a:off x="0" y="783739"/>
            <a:ext cx="9144000"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7" name="TextBox 6"/>
          <p:cNvSpPr txBox="1"/>
          <p:nvPr/>
        </p:nvSpPr>
        <p:spPr>
          <a:xfrm>
            <a:off x="1318262" y="46605"/>
            <a:ext cx="7825738" cy="584775"/>
          </a:xfrm>
          <a:prstGeom prst="rect">
            <a:avLst/>
          </a:prstGeom>
          <a:noFill/>
        </p:spPr>
        <p:txBody>
          <a:bodyPr wrap="square" rtlCol="0">
            <a:spAutoFit/>
          </a:bodyPr>
          <a:lstStyle/>
          <a:p>
            <a:pPr lvl="0" algn="ctr">
              <a:spcBef>
                <a:spcPct val="0"/>
              </a:spcBef>
              <a:defRPr/>
            </a:pPr>
            <a:r>
              <a:rPr lang="en-US" sz="3200" b="1" dirty="0">
                <a:solidFill>
                  <a:prstClr val="white"/>
                </a:solidFill>
                <a:latin typeface="Arial Narrow" panose="020B0606020202030204" pitchFamily="34" charset="0"/>
                <a:cs typeface="Arial" panose="020B0604020202020204" pitchFamily="34" charset="0"/>
              </a:rPr>
              <a:t>2023 vs. 2024 </a:t>
            </a:r>
            <a:r>
              <a:rPr lang="en-US" sz="3200" b="1" dirty="0">
                <a:solidFill>
                  <a:prstClr val="white"/>
                </a:solidFill>
                <a:latin typeface="Arial Narrow" panose="020B0606020202030204" pitchFamily="34" charset="0"/>
                <a:cs typeface="Arial" panose="020B0604020202020204" pitchFamily="34" charset="0"/>
              </a:rPr>
              <a:t>if ½ Cent Sales Tax Fails</a:t>
            </a:r>
            <a:endParaRPr lang="en-US" sz="3200" b="1" dirty="0">
              <a:solidFill>
                <a:prstClr val="white"/>
              </a:solidFill>
              <a:latin typeface="Arial Narrow" panose="020B0606020202030204" pitchFamily="34" charset="0"/>
              <a:cs typeface="Arial" panose="020B0604020202020204" pitchFamily="34" charset="0"/>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08762"/>
            <a:ext cx="1165862" cy="434341"/>
          </a:xfrm>
          <a:prstGeom prst="rect">
            <a:avLst/>
          </a:prstGeom>
        </p:spPr>
      </p:pic>
      <p:pic>
        <p:nvPicPr>
          <p:cNvPr id="12" name="Picture 3" descr="F:\PPT Library\Logos\AHTD CAP logo-cmyk.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03710" y="3245781"/>
            <a:ext cx="1786872" cy="794905"/>
          </a:xfrm>
          <a:prstGeom prst="rect">
            <a:avLst/>
          </a:prstGeom>
          <a:noFill/>
          <a:effectLst>
            <a:outerShdw blurRad="127000" dist="63500" dir="2700000" algn="tl" rotWithShape="0">
              <a:prstClr val="black">
                <a:alpha val="50000"/>
              </a:prstClr>
            </a:outerShdw>
          </a:effectLst>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42590" y="862300"/>
            <a:ext cx="82296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strike="noStrike" kern="1200" cap="none" spc="0" normalizeH="0" baseline="0" noProof="0" dirty="0" smtClean="0">
                <a:ln>
                  <a:noFill/>
                </a:ln>
                <a:solidFill>
                  <a:prstClr val="black"/>
                </a:solidFill>
                <a:effectLst/>
                <a:uLnTx/>
                <a:uFillTx/>
                <a:latin typeface="Calibri"/>
                <a:ea typeface="+mn-ea"/>
                <a:cs typeface="+mn-cs"/>
              </a:rPr>
              <a:t>    </a:t>
            </a:r>
            <a:r>
              <a:rPr kumimoji="0" lang="en-US" sz="3600" b="1" i="0" u="sng" strike="noStrike" kern="1200" cap="none" spc="0" normalizeH="0" baseline="0" noProof="0" dirty="0" err="1" smtClean="0">
                <a:ln>
                  <a:noFill/>
                </a:ln>
                <a:solidFill>
                  <a:prstClr val="black"/>
                </a:solidFill>
                <a:effectLst/>
                <a:uLnTx/>
                <a:uFillTx/>
                <a:latin typeface="Calibri"/>
                <a:ea typeface="+mn-ea"/>
                <a:cs typeface="+mn-cs"/>
              </a:rPr>
              <a:t>Turnback</a:t>
            </a:r>
            <a:r>
              <a:rPr kumimoji="0" lang="en-US" sz="3600" b="1" i="0" u="sng" strike="noStrike" kern="1200" cap="none" spc="0" normalizeH="0" baseline="0" noProof="0" dirty="0" smtClean="0">
                <a:ln>
                  <a:noFill/>
                </a:ln>
                <a:solidFill>
                  <a:prstClr val="black"/>
                </a:solidFill>
                <a:effectLst/>
                <a:uLnTx/>
                <a:uFillTx/>
                <a:latin typeface="Calibri"/>
                <a:ea typeface="+mn-ea"/>
                <a:cs typeface="+mn-cs"/>
              </a:rPr>
              <a:t> to Cities</a:t>
            </a:r>
          </a:p>
          <a:p>
            <a:pPr marL="457200" marR="0" lvl="1" indent="0" algn="ctr" defTabSz="914400" rtl="0" eaLnBrk="1" fontAlgn="auto" latinLnBrk="0" hangingPunct="1">
              <a:lnSpc>
                <a:spcPct val="100000"/>
              </a:lnSpc>
              <a:spcBef>
                <a:spcPts val="0"/>
              </a:spcBef>
              <a:spcAft>
                <a:spcPts val="0"/>
              </a:spcAft>
              <a:buClrTx/>
              <a:buSzTx/>
              <a:buFontTx/>
              <a:buNone/>
              <a:tabLst/>
              <a:defRPr/>
            </a:pPr>
            <a:r>
              <a:rPr lang="en-US" sz="3600" dirty="0" smtClean="0">
                <a:solidFill>
                  <a:prstClr val="black"/>
                </a:solidFill>
                <a:latin typeface="Calibri"/>
              </a:rPr>
              <a:t>2023 - $156 million</a:t>
            </a:r>
            <a:endParaRPr kumimoji="0" lang="en-US" sz="3600" b="0" i="0" u="none" strike="noStrike" kern="1200" cap="none" spc="0" normalizeH="0" baseline="0" noProof="0" dirty="0" smtClean="0">
              <a:ln>
                <a:noFill/>
              </a:ln>
              <a:solidFill>
                <a:prstClr val="black"/>
              </a:solidFill>
              <a:effectLst/>
              <a:uLnTx/>
              <a:uFillTx/>
              <a:latin typeface="Calibri"/>
              <a:ea typeface="+mn-ea"/>
              <a:cs typeface="+mn-cs"/>
            </a:endParaRP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smtClean="0">
                <a:ln>
                  <a:noFill/>
                </a:ln>
                <a:solidFill>
                  <a:prstClr val="black"/>
                </a:solidFill>
                <a:effectLst/>
                <a:uLnTx/>
                <a:uFillTx/>
                <a:latin typeface="Calibri"/>
                <a:ea typeface="+mn-ea"/>
                <a:cs typeface="+mn-cs"/>
              </a:rPr>
              <a:t>2024 - $</a:t>
            </a:r>
            <a:r>
              <a:rPr lang="en-US" sz="3600" dirty="0" smtClean="0">
                <a:solidFill>
                  <a:prstClr val="black"/>
                </a:solidFill>
                <a:latin typeface="Calibri"/>
              </a:rPr>
              <a:t>113</a:t>
            </a:r>
            <a:r>
              <a:rPr kumimoji="0" lang="en-US" sz="3600" i="0" u="none" strike="noStrike" kern="1200" cap="none" spc="0" normalizeH="0" baseline="0" noProof="0" dirty="0" smtClean="0">
                <a:ln>
                  <a:noFill/>
                </a:ln>
                <a:solidFill>
                  <a:prstClr val="black"/>
                </a:solidFill>
                <a:effectLst/>
                <a:uLnTx/>
                <a:uFillTx/>
                <a:latin typeface="Calibri"/>
                <a:ea typeface="+mn-ea"/>
                <a:cs typeface="+mn-cs"/>
              </a:rPr>
              <a:t> million</a:t>
            </a:r>
          </a:p>
          <a:p>
            <a:pPr marL="457200" marR="0" lvl="1" indent="0" algn="ctr" defTabSz="914400" rtl="0" eaLnBrk="1" fontAlgn="auto" latinLnBrk="0" hangingPunct="1">
              <a:lnSpc>
                <a:spcPct val="100000"/>
              </a:lnSpc>
              <a:spcBef>
                <a:spcPts val="0"/>
              </a:spcBef>
              <a:spcAft>
                <a:spcPts val="0"/>
              </a:spcAft>
              <a:buClrTx/>
              <a:buSzTx/>
              <a:buFontTx/>
              <a:buNone/>
              <a:tabLst/>
              <a:defRPr/>
            </a:pPr>
            <a:r>
              <a:rPr lang="en-US" sz="3600" b="1" i="1" dirty="0" smtClean="0">
                <a:solidFill>
                  <a:srgbClr val="FF0000"/>
                </a:solidFill>
                <a:latin typeface="Calibri"/>
              </a:rPr>
              <a:t>Nearly a 30% Reduction</a:t>
            </a:r>
            <a:endParaRPr kumimoji="0" lang="en-US" sz="3600" b="1" i="1" u="none" strike="noStrike" kern="1200" cap="none" spc="0" normalizeH="0" baseline="0" noProof="0" dirty="0">
              <a:ln>
                <a:noFill/>
              </a:ln>
              <a:solidFill>
                <a:srgbClr val="FF0000"/>
              </a:solidFill>
              <a:effectLst/>
              <a:uLnTx/>
              <a:uFillTx/>
              <a:latin typeface="Calibri"/>
            </a:endParaRPr>
          </a:p>
        </p:txBody>
      </p:sp>
      <p:sp>
        <p:nvSpPr>
          <p:cNvPr id="18" name="TextBox 17"/>
          <p:cNvSpPr txBox="1"/>
          <p:nvPr/>
        </p:nvSpPr>
        <p:spPr>
          <a:xfrm>
            <a:off x="342590" y="4115843"/>
            <a:ext cx="82296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smtClean="0">
                <a:solidFill>
                  <a:prstClr val="black"/>
                </a:solidFill>
                <a:latin typeface="Calibri"/>
              </a:rPr>
              <a:t>    </a:t>
            </a:r>
            <a:r>
              <a:rPr lang="en-US" sz="3600" b="1" u="sng" dirty="0" err="1" smtClean="0">
                <a:solidFill>
                  <a:prstClr val="black"/>
                </a:solidFill>
                <a:latin typeface="Calibri"/>
              </a:rPr>
              <a:t>Turnback</a:t>
            </a:r>
            <a:r>
              <a:rPr lang="en-US" sz="3600" b="1" u="sng" dirty="0" smtClean="0">
                <a:solidFill>
                  <a:prstClr val="black"/>
                </a:solidFill>
                <a:latin typeface="Calibri"/>
              </a:rPr>
              <a:t> to Counties</a:t>
            </a:r>
            <a:endParaRPr kumimoji="0" lang="en-US" sz="3600" b="1" i="0" u="sng" strike="noStrike" kern="1200" cap="none" spc="0" normalizeH="0" baseline="0" noProof="0" dirty="0">
              <a:ln>
                <a:noFill/>
              </a:ln>
              <a:solidFill>
                <a:prstClr val="black"/>
              </a:solidFill>
              <a:effectLst/>
              <a:uLnTx/>
              <a:uFillTx/>
              <a:latin typeface="Calibri"/>
              <a:ea typeface="+mn-ea"/>
              <a:cs typeface="+mn-cs"/>
            </a:endParaRPr>
          </a:p>
          <a:p>
            <a:pPr lvl="1" algn="ctr">
              <a:defRPr/>
            </a:pPr>
            <a:r>
              <a:rPr lang="en-US" sz="3600" dirty="0">
                <a:solidFill>
                  <a:prstClr val="black"/>
                </a:solidFill>
              </a:rPr>
              <a:t>2023 - $</a:t>
            </a:r>
            <a:r>
              <a:rPr lang="en-US" sz="3600" dirty="0" smtClean="0">
                <a:solidFill>
                  <a:prstClr val="black"/>
                </a:solidFill>
              </a:rPr>
              <a:t>156 </a:t>
            </a:r>
            <a:r>
              <a:rPr lang="en-US" sz="3600" dirty="0">
                <a:solidFill>
                  <a:prstClr val="black"/>
                </a:solidFill>
              </a:rPr>
              <a:t>million</a:t>
            </a:r>
          </a:p>
          <a:p>
            <a:pPr lvl="1" algn="ctr">
              <a:defRPr/>
            </a:pPr>
            <a:r>
              <a:rPr lang="en-US" sz="3600" dirty="0">
                <a:solidFill>
                  <a:prstClr val="black"/>
                </a:solidFill>
              </a:rPr>
              <a:t>2024 - $</a:t>
            </a:r>
            <a:r>
              <a:rPr lang="en-US" sz="3600" dirty="0" smtClean="0">
                <a:solidFill>
                  <a:prstClr val="black"/>
                </a:solidFill>
              </a:rPr>
              <a:t>113 </a:t>
            </a:r>
            <a:r>
              <a:rPr lang="en-US" sz="3600" dirty="0">
                <a:solidFill>
                  <a:prstClr val="black"/>
                </a:solidFill>
              </a:rPr>
              <a:t>million</a:t>
            </a:r>
          </a:p>
          <a:p>
            <a:pPr lvl="1" algn="ctr">
              <a:defRPr/>
            </a:pPr>
            <a:r>
              <a:rPr lang="en-US" sz="3600" b="1" i="1" dirty="0" smtClean="0">
                <a:solidFill>
                  <a:srgbClr val="FF0000"/>
                </a:solidFill>
              </a:rPr>
              <a:t>Nearly a 30</a:t>
            </a:r>
            <a:r>
              <a:rPr lang="en-US" sz="3600" b="1" i="1" dirty="0">
                <a:solidFill>
                  <a:srgbClr val="FF0000"/>
                </a:solidFill>
              </a:rPr>
              <a:t>% Reduction</a:t>
            </a:r>
          </a:p>
        </p:txBody>
      </p:sp>
    </p:spTree>
    <p:extLst>
      <p:ext uri="{BB962C8B-B14F-4D97-AF65-F5344CB8AC3E}">
        <p14:creationId xmlns:p14="http://schemas.microsoft.com/office/powerpoint/2010/main" val="2800384127"/>
      </p:ext>
    </p:extLst>
  </p:cSld>
  <p:clrMapOvr>
    <a:masterClrMapping/>
  </p:clrMapOvr>
  <p:transition spd="slow">
    <p:cove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AHTD_PowerPoint_SlideTemplate_textpages_footer1.jpg"/>
          <p:cNvPicPr>
            <a:picLocks noChangeAspect="1"/>
          </p:cNvPicPr>
          <p:nvPr/>
        </p:nvPicPr>
        <p:blipFill>
          <a:blip r:embed="rId3" cstate="print"/>
          <a:stretch>
            <a:fillRect/>
          </a:stretch>
        </p:blipFill>
        <p:spPr>
          <a:xfrm>
            <a:off x="0" y="2"/>
            <a:ext cx="9144000" cy="651867"/>
          </a:xfrm>
          <a:prstGeom prst="rect">
            <a:avLst/>
          </a:prstGeom>
          <a:noFill/>
          <a:ln>
            <a:noFill/>
          </a:ln>
        </p:spPr>
      </p:pic>
      <p:cxnSp>
        <p:nvCxnSpPr>
          <p:cNvPr id="3" name="Straight Connector 2"/>
          <p:cNvCxnSpPr/>
          <p:nvPr/>
        </p:nvCxnSpPr>
        <p:spPr>
          <a:xfrm flipV="1">
            <a:off x="0" y="685808"/>
            <a:ext cx="9144000" cy="1"/>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4" name="Rectangle 3"/>
          <p:cNvSpPr/>
          <p:nvPr/>
        </p:nvSpPr>
        <p:spPr>
          <a:xfrm>
            <a:off x="3465252" y="33545"/>
            <a:ext cx="2911374" cy="584775"/>
          </a:xfrm>
          <a:prstGeom prst="rect">
            <a:avLst/>
          </a:prstGeom>
        </p:spPr>
        <p:txBody>
          <a:bodyPr wrap="none">
            <a:spAutoFit/>
          </a:bodyPr>
          <a:lstStyle/>
          <a:p>
            <a:pPr algn="ctr">
              <a:spcBef>
                <a:spcPct val="0"/>
              </a:spcBef>
              <a:defRPr/>
            </a:pPr>
            <a:r>
              <a:rPr lang="en-US" sz="3200" b="1" dirty="0" smtClean="0">
                <a:solidFill>
                  <a:prstClr val="white"/>
                </a:solidFill>
                <a:latin typeface="Arial Narrow" panose="020B0606020202030204" pitchFamily="34" charset="0"/>
                <a:cs typeface="Arial" panose="020B0604020202020204" pitchFamily="34" charset="0"/>
              </a:rPr>
              <a:t>Looking Forward</a:t>
            </a:r>
            <a:endParaRPr lang="en-US" sz="3200" b="1" dirty="0">
              <a:solidFill>
                <a:prstClr val="white"/>
              </a:solidFill>
              <a:latin typeface="Arial Narrow" panose="020B0606020202030204" pitchFamily="34" charset="0"/>
              <a:cs typeface="Arial" panose="020B0604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17" y="832805"/>
            <a:ext cx="8991600" cy="4495800"/>
          </a:xfrm>
          <a:prstGeom prst="rect">
            <a:avLst/>
          </a:prstGeom>
          <a:ln>
            <a:noFill/>
          </a:ln>
          <a:effectLst>
            <a:outerShdw blurRad="190500" algn="tl" rotWithShape="0">
              <a:srgbClr val="000000">
                <a:alpha val="70000"/>
              </a:srgbClr>
            </a:outerShdw>
          </a:effectLst>
        </p:spPr>
      </p:pic>
      <p:sp>
        <p:nvSpPr>
          <p:cNvPr id="8" name="TextBox 7"/>
          <p:cNvSpPr txBox="1"/>
          <p:nvPr/>
        </p:nvSpPr>
        <p:spPr>
          <a:xfrm>
            <a:off x="228600" y="5460775"/>
            <a:ext cx="3990710" cy="1231106"/>
          </a:xfrm>
          <a:prstGeom prst="rect">
            <a:avLst/>
          </a:prstGeom>
          <a:noFill/>
        </p:spPr>
        <p:txBody>
          <a:bodyPr wrap="square" rtlCol="0">
            <a:spAutoFit/>
          </a:bodyPr>
          <a:lstStyle/>
          <a:p>
            <a:r>
              <a:rPr lang="en-US" sz="2800" b="1" u="sng" dirty="0">
                <a:solidFill>
                  <a:prstClr val="black"/>
                </a:solidFill>
              </a:rPr>
              <a:t>A</a:t>
            </a:r>
            <a:r>
              <a:rPr lang="en-US" sz="2400" b="1" u="sng" dirty="0">
                <a:solidFill>
                  <a:prstClr val="black"/>
                </a:solidFill>
              </a:rPr>
              <a:t>R</a:t>
            </a:r>
            <a:r>
              <a:rPr lang="en-US" sz="2800" b="1" u="sng" dirty="0">
                <a:solidFill>
                  <a:prstClr val="black"/>
                </a:solidFill>
              </a:rPr>
              <a:t>DOT / Cities / Counties</a:t>
            </a:r>
          </a:p>
          <a:p>
            <a:pPr algn="ctr"/>
            <a:r>
              <a:rPr lang="en-US" sz="2800" dirty="0">
                <a:solidFill>
                  <a:prstClr val="black"/>
                </a:solidFill>
              </a:rPr>
              <a:t>Educate Public</a:t>
            </a:r>
          </a:p>
          <a:p>
            <a:endParaRPr lang="en-US" dirty="0">
              <a:solidFill>
                <a:prstClr val="black"/>
              </a:solidFill>
            </a:endParaRPr>
          </a:p>
        </p:txBody>
      </p:sp>
      <p:sp>
        <p:nvSpPr>
          <p:cNvPr id="9" name="TextBox 8"/>
          <p:cNvSpPr txBox="1"/>
          <p:nvPr/>
        </p:nvSpPr>
        <p:spPr>
          <a:xfrm>
            <a:off x="4191000" y="5334000"/>
            <a:ext cx="4876800" cy="1661993"/>
          </a:xfrm>
          <a:prstGeom prst="rect">
            <a:avLst/>
          </a:prstGeom>
          <a:noFill/>
        </p:spPr>
        <p:txBody>
          <a:bodyPr wrap="square" rtlCol="0">
            <a:spAutoFit/>
          </a:bodyPr>
          <a:lstStyle/>
          <a:p>
            <a:pPr algn="ctr"/>
            <a:r>
              <a:rPr lang="en-US" sz="2800" b="1" u="sng" dirty="0" smtClean="0">
                <a:solidFill>
                  <a:prstClr val="black"/>
                </a:solidFill>
              </a:rPr>
              <a:t>Stakeholders</a:t>
            </a:r>
          </a:p>
          <a:p>
            <a:pPr algn="ctr"/>
            <a:r>
              <a:rPr lang="en-US" sz="2800" dirty="0" smtClean="0">
                <a:solidFill>
                  <a:prstClr val="black"/>
                </a:solidFill>
              </a:rPr>
              <a:t>Educate Public</a:t>
            </a:r>
          </a:p>
          <a:p>
            <a:pPr algn="ctr"/>
            <a:r>
              <a:rPr lang="en-US" sz="2800" dirty="0" smtClean="0">
                <a:solidFill>
                  <a:prstClr val="black"/>
                </a:solidFill>
              </a:rPr>
              <a:t>Campaign</a:t>
            </a:r>
            <a:endParaRPr lang="en-US" dirty="0" smtClean="0">
              <a:solidFill>
                <a:prstClr val="black"/>
              </a:solidFill>
            </a:endParaRPr>
          </a:p>
          <a:p>
            <a:endParaRPr lang="en-US" dirty="0">
              <a:solidFill>
                <a:prstClr val="black"/>
              </a:solidFill>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08762"/>
            <a:ext cx="1165862" cy="434341"/>
          </a:xfrm>
          <a:prstGeom prst="rect">
            <a:avLst/>
          </a:prstGeom>
        </p:spPr>
      </p:pic>
    </p:spTree>
    <p:extLst>
      <p:ext uri="{BB962C8B-B14F-4D97-AF65-F5344CB8AC3E}">
        <p14:creationId xmlns:p14="http://schemas.microsoft.com/office/powerpoint/2010/main" val="3666253596"/>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U:\AIMEE'S STUFF\ART and Photos\photos\Hwy photos\24461990340_90ac0c4df5_o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058" t="3638" r="16514" b="23947"/>
          <a:stretch/>
        </p:blipFill>
        <p:spPr bwMode="auto">
          <a:xfrm>
            <a:off x="2" y="670918"/>
            <a:ext cx="9143998" cy="618708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0" y="131564"/>
            <a:ext cx="9143998" cy="457200"/>
          </a:xfrm>
          <a:prstGeom prst="rect">
            <a:avLst/>
          </a:prstGeom>
        </p:spPr>
        <p:txBody>
          <a:bodyPr vert="horz" lIns="91440" tIns="45720" rIns="91440" bIns="45720" rtlCol="0" anchor="ctr">
            <a:noAutofit/>
          </a:bodyPr>
          <a:lstStyle/>
          <a:p>
            <a:pPr algn="ctr" defTabSz="914378"/>
            <a:endParaRPr lang="en-US" sz="2800" b="1" dirty="0">
              <a:solidFill>
                <a:prstClr val="white"/>
              </a:solidFill>
              <a:latin typeface="Arial Narrow" pitchFamily="34" charset="0"/>
            </a:endParaRPr>
          </a:p>
        </p:txBody>
      </p:sp>
      <p:sp>
        <p:nvSpPr>
          <p:cNvPr id="13" name="AutoShape 18" descr="Image result for Kronos"/>
          <p:cNvSpPr>
            <a:spLocks noChangeAspect="1" noChangeArrowheads="1"/>
          </p:cNvSpPr>
          <p:nvPr/>
        </p:nvSpPr>
        <p:spPr bwMode="auto">
          <a:xfrm>
            <a:off x="155575" y="-1096963"/>
            <a:ext cx="2000250" cy="2286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 name="Oval 4"/>
          <p:cNvSpPr/>
          <p:nvPr/>
        </p:nvSpPr>
        <p:spPr>
          <a:xfrm>
            <a:off x="2133600" y="616124"/>
            <a:ext cx="6252140" cy="625214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 name="Content Placeholder 3" descr="AHTD_PowerPoint_SlideTemplate_textpages_footer1.jpg"/>
          <p:cNvPicPr>
            <a:picLocks noChangeAspect="1"/>
          </p:cNvPicPr>
          <p:nvPr/>
        </p:nvPicPr>
        <p:blipFill>
          <a:blip r:embed="rId4" cstate="print"/>
          <a:stretch>
            <a:fillRect/>
          </a:stretch>
        </p:blipFill>
        <p:spPr>
          <a:xfrm>
            <a:off x="0" y="1"/>
            <a:ext cx="9144000" cy="651867"/>
          </a:xfrm>
          <a:prstGeom prst="rect">
            <a:avLst/>
          </a:prstGeom>
          <a:noFill/>
          <a:ln>
            <a:noFill/>
          </a:ln>
        </p:spPr>
      </p:pic>
      <p:sp>
        <p:nvSpPr>
          <p:cNvPr id="19" name="Title 1"/>
          <p:cNvSpPr txBox="1">
            <a:spLocks/>
          </p:cNvSpPr>
          <p:nvPr/>
        </p:nvSpPr>
        <p:spPr>
          <a:xfrm>
            <a:off x="697834" y="76200"/>
            <a:ext cx="9143998" cy="457200"/>
          </a:xfrm>
          <a:prstGeom prst="rect">
            <a:avLst/>
          </a:prstGeom>
        </p:spPr>
        <p:txBody>
          <a:bodyPr vert="horz" lIns="91440" tIns="45720" rIns="91440" bIns="45720" rtlCol="0" anchor="ctr">
            <a:noAutofit/>
          </a:bodyPr>
          <a:lstStyle/>
          <a:p>
            <a:pPr algn="ctr">
              <a:spcBef>
                <a:spcPct val="0"/>
              </a:spcBef>
              <a:defRPr/>
            </a:pPr>
            <a:r>
              <a:rPr lang="en-US" sz="3200" b="1" dirty="0">
                <a:solidFill>
                  <a:prstClr val="white"/>
                </a:solidFill>
                <a:latin typeface="Arial Narrow" panose="020B0606020202030204" pitchFamily="34" charset="0"/>
                <a:cs typeface="Arial" panose="020B0604020202020204" pitchFamily="34" charset="0"/>
              </a:rPr>
              <a:t>Arkansans Need to Decide How to Fund</a:t>
            </a:r>
            <a:endParaRPr lang="en-US" sz="3200" b="1" dirty="0">
              <a:solidFill>
                <a:prstClr val="white"/>
              </a:solidFill>
              <a:latin typeface="Arial Narrow" panose="020B0606020202030204" pitchFamily="34" charset="0"/>
              <a:cs typeface="Arial" panose="020B0604020202020204" pitchFamily="34" charset="0"/>
            </a:endParaRPr>
          </a:p>
        </p:txBody>
      </p:sp>
      <p:grpSp>
        <p:nvGrpSpPr>
          <p:cNvPr id="6" name="Group 5"/>
          <p:cNvGrpSpPr/>
          <p:nvPr/>
        </p:nvGrpSpPr>
        <p:grpSpPr>
          <a:xfrm>
            <a:off x="2301534" y="1414012"/>
            <a:ext cx="4540934" cy="4656361"/>
            <a:chOff x="1464854" y="523136"/>
            <a:chExt cx="6252140" cy="6411064"/>
          </a:xfrm>
        </p:grpSpPr>
        <p:sp>
          <p:nvSpPr>
            <p:cNvPr id="14" name="Oval 13"/>
            <p:cNvSpPr/>
            <p:nvPr/>
          </p:nvSpPr>
          <p:spPr>
            <a:xfrm>
              <a:off x="1464854" y="682060"/>
              <a:ext cx="6252140" cy="6252140"/>
            </a:xfrm>
            <a:prstGeom prst="ellipse">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082" name="Picture 10"/>
            <p:cNvPicPr>
              <a:picLocks noChangeAspect="1" noChangeArrowheads="1"/>
            </p:cNvPicPr>
            <p:nvPr/>
          </p:nvPicPr>
          <p:blipFill rotWithShape="1">
            <a:blip r:embed="rId5" cstate="print">
              <a:lum bright="70000" contrast="-70000"/>
              <a:extLst>
                <a:ext uri="{28A0092B-C50C-407E-A947-70E740481C1C}">
                  <a14:useLocalDpi xmlns:a14="http://schemas.microsoft.com/office/drawing/2010/main" val="0"/>
                </a:ext>
              </a:extLst>
            </a:blip>
            <a:srcRect l="10512" t="17971" r="8542" b="16298"/>
            <a:stretch/>
          </p:blipFill>
          <p:spPr bwMode="auto">
            <a:xfrm>
              <a:off x="1600200" y="523136"/>
              <a:ext cx="6100751" cy="6411064"/>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 y="108762"/>
            <a:ext cx="1165862" cy="434341"/>
          </a:xfrm>
          <a:prstGeom prst="rect">
            <a:avLst/>
          </a:prstGeom>
        </p:spPr>
      </p:pic>
    </p:spTree>
    <p:extLst>
      <p:ext uri="{BB962C8B-B14F-4D97-AF65-F5344CB8AC3E}">
        <p14:creationId xmlns:p14="http://schemas.microsoft.com/office/powerpoint/2010/main" val="3581232149"/>
      </p:ext>
    </p:extLst>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HTD_PowerPoint_SlideTemplate_Photo_bluehighway1.jpg"/>
          <p:cNvPicPr>
            <a:picLocks noChangeAspect="1"/>
          </p:cNvPicPr>
          <p:nvPr/>
        </p:nvPicPr>
        <p:blipFill>
          <a:blip r:embed="rId3" cstate="print"/>
          <a:stretch>
            <a:fillRect/>
          </a:stretch>
        </p:blipFill>
        <p:spPr>
          <a:xfrm>
            <a:off x="0" y="0"/>
            <a:ext cx="9144000" cy="6858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1584" y="1399675"/>
            <a:ext cx="4800831" cy="1789401"/>
          </a:xfrm>
          <a:prstGeom prst="rect">
            <a:avLst/>
          </a:prstGeom>
          <a:effectLst>
            <a:outerShdw blurRad="50800" dist="38100" dir="2700000" algn="tl" rotWithShape="0">
              <a:prstClr val="black">
                <a:alpha val="40000"/>
              </a:prstClr>
            </a:outerShdw>
          </a:effectLst>
        </p:spPr>
      </p:pic>
      <p:cxnSp>
        <p:nvCxnSpPr>
          <p:cNvPr id="6" name="Straight Connector 5"/>
          <p:cNvCxnSpPr/>
          <p:nvPr/>
        </p:nvCxnSpPr>
        <p:spPr>
          <a:xfrm>
            <a:off x="0" y="685800"/>
            <a:ext cx="914400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8" name="Straight Connector 7"/>
          <p:cNvCxnSpPr/>
          <p:nvPr/>
        </p:nvCxnSpPr>
        <p:spPr>
          <a:xfrm>
            <a:off x="0" y="762000"/>
            <a:ext cx="9144000" cy="0"/>
          </a:xfrm>
          <a:prstGeom prst="line">
            <a:avLst/>
          </a:prstGeom>
          <a:ln w="114300">
            <a:solidFill>
              <a:srgbClr val="204D84"/>
            </a:solidFill>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p:nvCxnSpPr>
        <p:spPr>
          <a:xfrm>
            <a:off x="0" y="838200"/>
            <a:ext cx="9144000"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
        <p:nvSpPr>
          <p:cNvPr id="11" name="Subtitle 2"/>
          <p:cNvSpPr txBox="1">
            <a:spLocks/>
          </p:cNvSpPr>
          <p:nvPr/>
        </p:nvSpPr>
        <p:spPr>
          <a:xfrm>
            <a:off x="-13611" y="3810000"/>
            <a:ext cx="9144004" cy="1676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defRPr/>
            </a:pPr>
            <a:r>
              <a:rPr lang="en-US" sz="8000" b="1" i="1" dirty="0">
                <a:solidFill>
                  <a:prstClr val="white"/>
                </a:solidFill>
                <a:effectLst>
                  <a:outerShdw blurRad="76200" dist="127000" dir="2700000" algn="tl">
                    <a:srgbClr val="000000">
                      <a:alpha val="80000"/>
                    </a:srgbClr>
                  </a:outerShdw>
                </a:effectLst>
                <a:latin typeface="Arial Narrow" panose="020B0606020202030204" pitchFamily="34" charset="0"/>
              </a:rPr>
              <a:t>Questions?</a:t>
            </a:r>
          </a:p>
        </p:txBody>
      </p:sp>
    </p:spTree>
    <p:extLst>
      <p:ext uri="{BB962C8B-B14F-4D97-AF65-F5344CB8AC3E}">
        <p14:creationId xmlns:p14="http://schemas.microsoft.com/office/powerpoint/2010/main" val="13828415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264" y="327070"/>
            <a:ext cx="8208482" cy="6182013"/>
          </a:xfrm>
          <a:prstGeom prst="rect">
            <a:avLst/>
          </a:prstGeom>
          <a:effectLst>
            <a:outerShdw blurRad="177800" dist="241300" dir="2700000" algn="tl" rotWithShape="0">
              <a:prstClr val="black">
                <a:alpha val="60000"/>
              </a:prst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35" y="464867"/>
            <a:ext cx="2508701" cy="9350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562480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HTD_PowerPoint_SlideTemplate_Photo_bluehighway1.jpg"/>
          <p:cNvPicPr>
            <a:picLocks noChangeAspect="1"/>
          </p:cNvPicPr>
          <p:nvPr/>
        </p:nvPicPr>
        <p:blipFill>
          <a:blip r:embed="rId3" cstate="print"/>
          <a:stretch>
            <a:fillRect/>
          </a:stretch>
        </p:blipFill>
        <p:spPr>
          <a:xfrm>
            <a:off x="0" y="0"/>
            <a:ext cx="9144000" cy="6858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1584" y="1399675"/>
            <a:ext cx="4800831" cy="1789401"/>
          </a:xfrm>
          <a:prstGeom prst="rect">
            <a:avLst/>
          </a:prstGeom>
          <a:effectLst>
            <a:outerShdw blurRad="50800" dist="38100" dir="2700000" algn="tl" rotWithShape="0">
              <a:prstClr val="black">
                <a:alpha val="40000"/>
              </a:prstClr>
            </a:outerShdw>
          </a:effectLst>
        </p:spPr>
      </p:pic>
      <p:cxnSp>
        <p:nvCxnSpPr>
          <p:cNvPr id="6" name="Straight Connector 5"/>
          <p:cNvCxnSpPr/>
          <p:nvPr/>
        </p:nvCxnSpPr>
        <p:spPr>
          <a:xfrm>
            <a:off x="0" y="685800"/>
            <a:ext cx="914400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8" name="Straight Connector 7"/>
          <p:cNvCxnSpPr/>
          <p:nvPr/>
        </p:nvCxnSpPr>
        <p:spPr>
          <a:xfrm>
            <a:off x="0" y="762000"/>
            <a:ext cx="9144000" cy="0"/>
          </a:xfrm>
          <a:prstGeom prst="line">
            <a:avLst/>
          </a:prstGeom>
          <a:ln w="114300">
            <a:solidFill>
              <a:srgbClr val="204D84"/>
            </a:solidFill>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p:nvCxnSpPr>
        <p:spPr>
          <a:xfrm>
            <a:off x="0" y="838200"/>
            <a:ext cx="9144000"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
        <p:nvSpPr>
          <p:cNvPr id="11" name="Subtitle 2"/>
          <p:cNvSpPr txBox="1">
            <a:spLocks/>
          </p:cNvSpPr>
          <p:nvPr/>
        </p:nvSpPr>
        <p:spPr>
          <a:xfrm>
            <a:off x="-13611" y="3810000"/>
            <a:ext cx="9144004" cy="2057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8000" b="1" i="1" u="none" strike="noStrike" kern="1200" cap="none" spc="0" normalizeH="0" baseline="0" noProof="0" dirty="0" smtClean="0">
                <a:ln>
                  <a:noFill/>
                </a:ln>
                <a:solidFill>
                  <a:prstClr val="white"/>
                </a:solidFill>
                <a:effectLst>
                  <a:outerShdw blurRad="76200" dist="127000" dir="2700000" algn="tl">
                    <a:srgbClr val="000000">
                      <a:alpha val="80000"/>
                    </a:srgbClr>
                  </a:outerShdw>
                </a:effectLst>
                <a:uLnTx/>
                <a:uFillTx/>
                <a:latin typeface="Arial Narrow" panose="020B0606020202030204" pitchFamily="34" charset="0"/>
                <a:ea typeface="+mn-ea"/>
                <a:cs typeface="+mn-cs"/>
              </a:rPr>
              <a:t>Recent Legislation</a:t>
            </a:r>
            <a:endParaRPr kumimoji="0" lang="en-US" sz="8000" b="1" i="1" u="none" strike="noStrike" kern="1200" cap="none" spc="0" normalizeH="0" baseline="0" noProof="0" dirty="0">
              <a:ln>
                <a:noFill/>
              </a:ln>
              <a:solidFill>
                <a:prstClr val="white"/>
              </a:solidFill>
              <a:effectLst>
                <a:outerShdw blurRad="76200" dist="127000" dir="2700000" algn="tl">
                  <a:srgbClr val="000000">
                    <a:alpha val="80000"/>
                  </a:srgbClr>
                </a:outerShdw>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15146053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descr="AHTD_PowerPoint_SlideTemplate_textpages_footer1.jpg"/>
          <p:cNvPicPr>
            <a:picLocks noChangeAspect="1"/>
          </p:cNvPicPr>
          <p:nvPr/>
        </p:nvPicPr>
        <p:blipFill>
          <a:blip r:embed="rId3" cstate="print"/>
          <a:stretch>
            <a:fillRect/>
          </a:stretch>
        </p:blipFill>
        <p:spPr>
          <a:xfrm>
            <a:off x="0" y="2"/>
            <a:ext cx="9144000" cy="651867"/>
          </a:xfrm>
          <a:prstGeom prst="rect">
            <a:avLst/>
          </a:prstGeom>
          <a:noFill/>
          <a:ln>
            <a:noFill/>
          </a:ln>
        </p:spPr>
      </p:pic>
      <p:cxnSp>
        <p:nvCxnSpPr>
          <p:cNvPr id="12" name="Straight Connector 11"/>
          <p:cNvCxnSpPr/>
          <p:nvPr/>
        </p:nvCxnSpPr>
        <p:spPr>
          <a:xfrm>
            <a:off x="0" y="685800"/>
            <a:ext cx="9144000"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10" name="TextBox 9"/>
          <p:cNvSpPr txBox="1"/>
          <p:nvPr/>
        </p:nvSpPr>
        <p:spPr>
          <a:xfrm>
            <a:off x="0" y="658994"/>
            <a:ext cx="9143999" cy="707834"/>
          </a:xfrm>
          <a:prstGeom prst="rect">
            <a:avLst/>
          </a:prstGeom>
          <a:noFill/>
        </p:spPr>
        <p:txBody>
          <a:bodyPr wrap="square" lIns="91388" tIns="45694" rIns="91388" bIns="45694" rtlCol="0">
            <a:spAutoFit/>
          </a:bodyPr>
          <a:lstStyle/>
          <a:p>
            <a:pPr marL="0" marR="0" lvl="0" indent="0" algn="ctr" defTabSz="913793" rtl="0" eaLnBrk="1" fontAlgn="auto" latinLnBrk="0" hangingPunct="1">
              <a:lnSpc>
                <a:spcPct val="100000"/>
              </a:lnSpc>
              <a:spcBef>
                <a:spcPts val="0"/>
              </a:spcBef>
              <a:spcAft>
                <a:spcPts val="4800"/>
              </a:spcAft>
              <a:buClrTx/>
              <a:buSzTx/>
              <a:buFontTx/>
              <a:buNone/>
              <a:tabLst/>
              <a:defRPr/>
            </a:pPr>
            <a:r>
              <a:rPr kumimoji="0" lang="en-US" sz="4000" b="1" i="0" u="sng"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Governor Hutchinson’s Highway Package</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45498"/>
            <a:ext cx="1186998" cy="442215"/>
          </a:xfrm>
          <a:prstGeom prst="rect">
            <a:avLst/>
          </a:prstGeom>
        </p:spPr>
      </p:pic>
      <p:sp>
        <p:nvSpPr>
          <p:cNvPr id="8" name="TextBox 7"/>
          <p:cNvSpPr txBox="1"/>
          <p:nvPr/>
        </p:nvSpPr>
        <p:spPr>
          <a:xfrm>
            <a:off x="0" y="1314165"/>
            <a:ext cx="9144000" cy="2267235"/>
          </a:xfrm>
          <a:prstGeom prst="rect">
            <a:avLst/>
          </a:prstGeom>
          <a:noFill/>
        </p:spPr>
        <p:txBody>
          <a:bodyPr wrap="square" lIns="91388" tIns="45694" rIns="91388" bIns="45694" rtlCol="0">
            <a:spAutoFit/>
          </a:bodyPr>
          <a:lstStyle>
            <a:defPPr>
              <a:defRPr lang="en-US"/>
            </a:defPPr>
            <a:lvl1pPr marL="571500" marR="0" lvl="0" indent="-571500" defTabSz="913793" fontAlgn="auto">
              <a:lnSpc>
                <a:spcPct val="100000"/>
              </a:lnSpc>
              <a:spcBef>
                <a:spcPts val="0"/>
              </a:spcBef>
              <a:spcAft>
                <a:spcPts val="4800"/>
              </a:spcAft>
              <a:buClrTx/>
              <a:buSzTx/>
              <a:buFont typeface="Arial" panose="020B0604020202020204" pitchFamily="34" charset="0"/>
              <a:buChar char="•"/>
              <a:tabLst/>
              <a:defRPr kumimoji="0" sz="3600" b="1" i="0" u="none" strike="noStrike" cap="none" spc="0" normalizeH="0" baseline="0">
                <a:ln>
                  <a:noFill/>
                </a:ln>
                <a:solidFill>
                  <a:prstClr val="black"/>
                </a:solidFill>
                <a:effectLst/>
                <a:uLnTx/>
                <a:uFillTx/>
                <a:latin typeface="Arial Narrow" panose="020B0606020202030204" pitchFamily="34" charset="0"/>
                <a:cs typeface="Arial" panose="020B0604020202020204" pitchFamily="34" charset="0"/>
              </a:defRPr>
            </a:lvl1pPr>
          </a:lstStyle>
          <a:p>
            <a:pPr marL="0" marR="0" lvl="0" indent="0" algn="ctr" defTabSz="913793" rtl="0" eaLnBrk="1" fontAlgn="auto" latinLnBrk="0" hangingPunct="1">
              <a:lnSpc>
                <a:spcPct val="100000"/>
              </a:lnSpc>
              <a:spcBef>
                <a:spcPts val="0"/>
              </a:spcBef>
              <a:spcAft>
                <a:spcPts val="2000"/>
              </a:spcAft>
              <a:buClrTx/>
              <a:buSzTx/>
              <a:buFont typeface="Arial" panose="020B0604020202020204" pitchFamily="34" charset="0"/>
              <a:buNone/>
              <a:tabLst/>
              <a:defRPr/>
            </a:pPr>
            <a:r>
              <a:rPr kumimoji="0" lang="en-US" sz="3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Two Bills</a:t>
            </a:r>
          </a:p>
          <a:p>
            <a:pPr marL="0" marR="0" lvl="0" indent="0" algn="ctr" defTabSz="913793" rtl="0" eaLnBrk="1" fontAlgn="auto" latinLnBrk="0" hangingPunct="1">
              <a:lnSpc>
                <a:spcPct val="100000"/>
              </a:lnSpc>
              <a:spcBef>
                <a:spcPts val="0"/>
              </a:spcBef>
              <a:spcAft>
                <a:spcPts val="2000"/>
              </a:spcAft>
              <a:buClrTx/>
              <a:buSzTx/>
              <a:buFont typeface="Arial" panose="020B0604020202020204" pitchFamily="34" charset="0"/>
              <a:buNone/>
              <a:tabLst/>
              <a:defRPr/>
            </a:pPr>
            <a:r>
              <a:rPr kumimoji="0" lang="en-US" sz="3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Four Revenue Sources</a:t>
            </a:r>
          </a:p>
          <a:p>
            <a:pPr marL="0" marR="0" lvl="0" indent="0" algn="ctr" defTabSz="913793" rtl="0" eaLnBrk="1" fontAlgn="auto" latinLnBrk="0" hangingPunct="1">
              <a:lnSpc>
                <a:spcPct val="100000"/>
              </a:lnSpc>
              <a:spcBef>
                <a:spcPts val="0"/>
              </a:spcBef>
              <a:spcAft>
                <a:spcPts val="2000"/>
              </a:spcAft>
              <a:buClrTx/>
              <a:buSzTx/>
              <a:buFont typeface="Arial" panose="020B0604020202020204" pitchFamily="34" charset="0"/>
              <a:buNone/>
              <a:tabLst/>
              <a:defRPr/>
            </a:pPr>
            <a:r>
              <a:rPr kumimoji="0" lang="en-US" sz="3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$300 Million Per Year</a:t>
            </a:r>
            <a:endParaRPr kumimoji="0" lang="en-US" sz="3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13" name="TextBox 12"/>
          <p:cNvSpPr txBox="1"/>
          <p:nvPr/>
        </p:nvSpPr>
        <p:spPr>
          <a:xfrm>
            <a:off x="0" y="74219"/>
            <a:ext cx="9144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State Highway Funding</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1" name="Picture 2" descr="F:\PPT - Under Construction\2019 - March\20190313 AHC Meeting\Bill Signing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3534" y="3541788"/>
            <a:ext cx="4691922" cy="31303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1656659"/>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descr="AHTD_PowerPoint_SlideTemplate_textpages_footer1.jpg"/>
          <p:cNvPicPr>
            <a:picLocks noChangeAspect="1"/>
          </p:cNvPicPr>
          <p:nvPr/>
        </p:nvPicPr>
        <p:blipFill>
          <a:blip r:embed="rId3" cstate="print"/>
          <a:stretch>
            <a:fillRect/>
          </a:stretch>
        </p:blipFill>
        <p:spPr>
          <a:xfrm>
            <a:off x="0" y="2"/>
            <a:ext cx="9144000" cy="651867"/>
          </a:xfrm>
          <a:prstGeom prst="rect">
            <a:avLst/>
          </a:prstGeom>
          <a:noFill/>
          <a:ln>
            <a:noFill/>
          </a:ln>
        </p:spPr>
      </p:pic>
      <p:cxnSp>
        <p:nvCxnSpPr>
          <p:cNvPr id="12" name="Straight Connector 11"/>
          <p:cNvCxnSpPr/>
          <p:nvPr/>
        </p:nvCxnSpPr>
        <p:spPr>
          <a:xfrm>
            <a:off x="0" y="685800"/>
            <a:ext cx="9144000"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10" name="TextBox 9"/>
          <p:cNvSpPr txBox="1"/>
          <p:nvPr/>
        </p:nvSpPr>
        <p:spPr>
          <a:xfrm>
            <a:off x="0" y="693534"/>
            <a:ext cx="9143999" cy="707834"/>
          </a:xfrm>
          <a:prstGeom prst="rect">
            <a:avLst/>
          </a:prstGeom>
          <a:noFill/>
        </p:spPr>
        <p:txBody>
          <a:bodyPr wrap="square" lIns="91388" tIns="45694" rIns="91388" bIns="45694" rtlCol="0">
            <a:spAutoFit/>
          </a:bodyPr>
          <a:lstStyle/>
          <a:p>
            <a:pPr marL="0" marR="0" lvl="0" indent="0" algn="ctr" defTabSz="913793" rtl="0" eaLnBrk="1" fontAlgn="auto" latinLnBrk="0" hangingPunct="1">
              <a:lnSpc>
                <a:spcPct val="100000"/>
              </a:lnSpc>
              <a:spcBef>
                <a:spcPts val="0"/>
              </a:spcBef>
              <a:spcAft>
                <a:spcPts val="4800"/>
              </a:spcAft>
              <a:buClrTx/>
              <a:buSzTx/>
              <a:buFontTx/>
              <a:buNone/>
              <a:tabLst/>
              <a:defRPr/>
            </a:pPr>
            <a:r>
              <a:rPr kumimoji="0" lang="en-US" sz="4000" b="1" i="0" u="sng"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Motor Fuel Taxes</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45498"/>
            <a:ext cx="1186998" cy="442215"/>
          </a:xfrm>
          <a:prstGeom prst="rect">
            <a:avLst/>
          </a:prstGeom>
        </p:spPr>
      </p:pic>
      <p:sp>
        <p:nvSpPr>
          <p:cNvPr id="8" name="TextBox 7"/>
          <p:cNvSpPr txBox="1"/>
          <p:nvPr/>
        </p:nvSpPr>
        <p:spPr>
          <a:xfrm>
            <a:off x="0" y="1524000"/>
            <a:ext cx="9144000" cy="1846607"/>
          </a:xfrm>
          <a:prstGeom prst="rect">
            <a:avLst/>
          </a:prstGeom>
          <a:noFill/>
        </p:spPr>
        <p:txBody>
          <a:bodyPr wrap="square" lIns="91388" tIns="45694" rIns="91388" bIns="45694" rtlCol="0">
            <a:spAutoFit/>
          </a:bodyPr>
          <a:lstStyle>
            <a:defPPr>
              <a:defRPr lang="en-US"/>
            </a:defPPr>
            <a:lvl1pPr marL="571500" marR="0" lvl="0" indent="-571500" defTabSz="913793" fontAlgn="auto">
              <a:lnSpc>
                <a:spcPct val="100000"/>
              </a:lnSpc>
              <a:spcBef>
                <a:spcPts val="0"/>
              </a:spcBef>
              <a:spcAft>
                <a:spcPts val="4800"/>
              </a:spcAft>
              <a:buClrTx/>
              <a:buSzTx/>
              <a:buFont typeface="Arial" panose="020B0604020202020204" pitchFamily="34" charset="0"/>
              <a:buChar char="•"/>
              <a:tabLst/>
              <a:defRPr kumimoji="0" sz="3600" b="1" i="0" u="none" strike="noStrike" cap="none" spc="0" normalizeH="0" baseline="0">
                <a:ln>
                  <a:noFill/>
                </a:ln>
                <a:solidFill>
                  <a:prstClr val="black"/>
                </a:solidFill>
                <a:effectLst/>
                <a:uLnTx/>
                <a:uFillTx/>
                <a:latin typeface="Arial Narrow" panose="020B0606020202030204" pitchFamily="34" charset="0"/>
                <a:cs typeface="Arial" panose="020B0604020202020204" pitchFamily="34" charset="0"/>
              </a:defRPr>
            </a:lvl1pPr>
          </a:lstStyle>
          <a:p>
            <a:pPr marL="0" marR="0" lvl="0" indent="0" algn="ctr" defTabSz="91379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1.6% </a:t>
            </a:r>
            <a:r>
              <a:rPr kumimoji="0" lang="en-US" sz="28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Tax On Wholesale Price of Gas</a:t>
            </a:r>
          </a:p>
          <a:p>
            <a:pPr marL="0" marR="0" lvl="0" indent="0" algn="ctr" defTabSz="913793"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2400" b="1" i="1" u="none" strike="noStrike" kern="1200" cap="none" spc="0" normalizeH="0" baseline="0" noProof="0" dirty="0" smtClean="0">
                <a:ln>
                  <a:noFill/>
                </a:ln>
                <a:solidFill>
                  <a:srgbClr val="FF0000"/>
                </a:solidFill>
                <a:effectLst/>
                <a:uLnTx/>
                <a:uFillTx/>
                <a:latin typeface="Arial Narrow" panose="020B0606020202030204" pitchFamily="34" charset="0"/>
                <a:ea typeface="+mn-ea"/>
                <a:cs typeface="Arial" panose="020B0604020202020204" pitchFamily="34" charset="0"/>
              </a:rPr>
              <a:t>(equals 3 cents per gallon)</a:t>
            </a:r>
          </a:p>
          <a:p>
            <a:pPr marL="0" marR="0" lvl="0" indent="0" algn="ctr" defTabSz="91379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2.9% </a:t>
            </a:r>
            <a:r>
              <a:rPr kumimoji="0" lang="en-US" sz="28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Tax </a:t>
            </a:r>
            <a:r>
              <a:rPr kumimoji="0" lang="en-US" sz="2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On Wholesale Price </a:t>
            </a:r>
            <a:r>
              <a:rPr kumimoji="0" lang="en-US" sz="28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of Diesel</a:t>
            </a:r>
          </a:p>
          <a:p>
            <a:pPr marL="0" marR="0" lvl="0" indent="0" algn="ctr" defTabSz="91379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1" u="none" strike="noStrike" kern="1200" cap="none" spc="0" normalizeH="0" baseline="0" noProof="0" dirty="0" smtClean="0">
                <a:ln>
                  <a:noFill/>
                </a:ln>
                <a:solidFill>
                  <a:srgbClr val="FF0000"/>
                </a:solidFill>
                <a:effectLst/>
                <a:uLnTx/>
                <a:uFillTx/>
                <a:latin typeface="Arial Narrow" panose="020B0606020202030204" pitchFamily="34" charset="0"/>
                <a:ea typeface="+mn-ea"/>
                <a:cs typeface="Arial" panose="020B0604020202020204" pitchFamily="34" charset="0"/>
              </a:rPr>
              <a:t>(equals 6 cents per gallon)</a:t>
            </a:r>
            <a:endParaRPr kumimoji="0" lang="en-US" sz="2400" b="1" i="1" u="none" strike="noStrike" kern="1200" cap="none" spc="0" normalizeH="0" baseline="0" noProof="0" dirty="0">
              <a:ln>
                <a:noFill/>
              </a:ln>
              <a:solidFill>
                <a:srgbClr val="FF0000"/>
              </a:solidFill>
              <a:effectLst/>
              <a:uLnTx/>
              <a:uFillTx/>
              <a:latin typeface="Arial Narrow" panose="020B0606020202030204" pitchFamily="34" charset="0"/>
              <a:ea typeface="+mn-ea"/>
              <a:cs typeface="Arial" panose="020B0604020202020204" pitchFamily="34" charset="0"/>
            </a:endParaRPr>
          </a:p>
        </p:txBody>
      </p:sp>
      <p:pic>
        <p:nvPicPr>
          <p:cNvPr id="5" name="Picture 4"/>
          <p:cNvPicPr>
            <a:picLocks noChangeAspect="1"/>
          </p:cNvPicPr>
          <p:nvPr/>
        </p:nvPicPr>
        <p:blipFill>
          <a:blip r:embed="rId5"/>
          <a:stretch>
            <a:fillRect/>
          </a:stretch>
        </p:blipFill>
        <p:spPr>
          <a:xfrm>
            <a:off x="2154878" y="3568524"/>
            <a:ext cx="4821608" cy="3142518"/>
          </a:xfrm>
          <a:prstGeom prst="rect">
            <a:avLst/>
          </a:prstGeom>
        </p:spPr>
      </p:pic>
      <p:sp>
        <p:nvSpPr>
          <p:cNvPr id="13" name="TextBox 12"/>
          <p:cNvSpPr txBox="1"/>
          <p:nvPr/>
        </p:nvSpPr>
        <p:spPr>
          <a:xfrm>
            <a:off x="0" y="74219"/>
            <a:ext cx="9144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Act 416</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55960242"/>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descr="AHTD_PowerPoint_SlideTemplate_textpages_footer1.jpg"/>
          <p:cNvPicPr>
            <a:picLocks noChangeAspect="1"/>
          </p:cNvPicPr>
          <p:nvPr/>
        </p:nvPicPr>
        <p:blipFill>
          <a:blip r:embed="rId3" cstate="print"/>
          <a:stretch>
            <a:fillRect/>
          </a:stretch>
        </p:blipFill>
        <p:spPr>
          <a:xfrm>
            <a:off x="0" y="2"/>
            <a:ext cx="9144000" cy="651867"/>
          </a:xfrm>
          <a:prstGeom prst="rect">
            <a:avLst/>
          </a:prstGeom>
          <a:noFill/>
          <a:ln>
            <a:noFill/>
          </a:ln>
        </p:spPr>
      </p:pic>
      <p:cxnSp>
        <p:nvCxnSpPr>
          <p:cNvPr id="12" name="Straight Connector 11"/>
          <p:cNvCxnSpPr/>
          <p:nvPr/>
        </p:nvCxnSpPr>
        <p:spPr>
          <a:xfrm>
            <a:off x="0" y="685800"/>
            <a:ext cx="9144000"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45498"/>
            <a:ext cx="1186998" cy="442215"/>
          </a:xfrm>
          <a:prstGeom prst="rect">
            <a:avLst/>
          </a:prstGeom>
        </p:spPr>
      </p:pic>
      <p:sp>
        <p:nvSpPr>
          <p:cNvPr id="8" name="TextBox 7"/>
          <p:cNvSpPr txBox="1"/>
          <p:nvPr/>
        </p:nvSpPr>
        <p:spPr>
          <a:xfrm>
            <a:off x="-1" y="1600200"/>
            <a:ext cx="9144000" cy="2267235"/>
          </a:xfrm>
          <a:prstGeom prst="rect">
            <a:avLst/>
          </a:prstGeom>
          <a:noFill/>
        </p:spPr>
        <p:txBody>
          <a:bodyPr wrap="square" lIns="91388" tIns="45694" rIns="91388" bIns="45694" rtlCol="0">
            <a:spAutoFit/>
          </a:bodyPr>
          <a:lstStyle>
            <a:defPPr>
              <a:defRPr lang="en-US"/>
            </a:defPPr>
            <a:lvl1pPr marL="571500" marR="0" lvl="0" indent="-571500" defTabSz="913793" fontAlgn="auto">
              <a:lnSpc>
                <a:spcPct val="100000"/>
              </a:lnSpc>
              <a:spcBef>
                <a:spcPts val="0"/>
              </a:spcBef>
              <a:spcAft>
                <a:spcPts val="4800"/>
              </a:spcAft>
              <a:buClrTx/>
              <a:buSzTx/>
              <a:buFont typeface="Arial" panose="020B0604020202020204" pitchFamily="34" charset="0"/>
              <a:buChar char="•"/>
              <a:tabLst/>
              <a:defRPr kumimoji="0" sz="3600" b="1" i="0" u="none" strike="noStrike" cap="none" spc="0" normalizeH="0" baseline="0">
                <a:ln>
                  <a:noFill/>
                </a:ln>
                <a:solidFill>
                  <a:prstClr val="black"/>
                </a:solidFill>
                <a:effectLst/>
                <a:uLnTx/>
                <a:uFillTx/>
                <a:latin typeface="Arial Narrow" panose="020B0606020202030204" pitchFamily="34" charset="0"/>
                <a:cs typeface="Arial" panose="020B0604020202020204" pitchFamily="34" charset="0"/>
              </a:defRPr>
            </a:lvl1pPr>
          </a:lstStyle>
          <a:p>
            <a:pPr marL="0" marR="0" lvl="0" indent="0" algn="ctr" defTabSz="913793" rtl="0" eaLnBrk="1" fontAlgn="auto" latinLnBrk="0" hangingPunct="1">
              <a:lnSpc>
                <a:spcPct val="100000"/>
              </a:lnSpc>
              <a:spcBef>
                <a:spcPts val="0"/>
              </a:spcBef>
              <a:spcAft>
                <a:spcPts val="200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   </a:t>
            </a:r>
            <a:r>
              <a:rPr kumimoji="0" lang="en-US" sz="3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Results in </a:t>
            </a:r>
            <a:r>
              <a:rPr kumimoji="0" lang="en-US" sz="36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$86 Million </a:t>
            </a:r>
            <a:r>
              <a:rPr kumimoji="0" lang="en-US" sz="3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in Additional Annual Revenue</a:t>
            </a:r>
          </a:p>
          <a:p>
            <a:pPr marL="0" marR="0" lvl="0" indent="0" algn="ctr" defTabSz="913793" rtl="0" eaLnBrk="1" fontAlgn="auto" latinLnBrk="0" hangingPunct="1">
              <a:lnSpc>
                <a:spcPct val="100000"/>
              </a:lnSpc>
              <a:spcBef>
                <a:spcPts val="0"/>
              </a:spcBef>
              <a:spcAft>
                <a:spcPts val="2000"/>
              </a:spcAft>
              <a:buClrTx/>
              <a:buSzTx/>
              <a:buFont typeface="Arial" panose="020B0604020202020204" pitchFamily="34" charset="0"/>
              <a:buNone/>
              <a:tabLst/>
              <a:defRPr/>
            </a:pPr>
            <a:r>
              <a:rPr kumimoji="0" lang="en-US" sz="36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$58 Million </a:t>
            </a:r>
            <a:r>
              <a:rPr kumimoji="0" lang="en-US" sz="3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to A</a:t>
            </a:r>
            <a:r>
              <a:rPr kumimoji="0" lang="en-US" sz="28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R</a:t>
            </a:r>
            <a:r>
              <a:rPr kumimoji="0" lang="en-US" sz="3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DOT</a:t>
            </a:r>
          </a:p>
          <a:p>
            <a:pPr marL="0" marR="0" lvl="0" indent="0" algn="ctr" defTabSz="913793" rtl="0" eaLnBrk="1" fontAlgn="auto" latinLnBrk="0" hangingPunct="1">
              <a:lnSpc>
                <a:spcPct val="100000"/>
              </a:lnSpc>
              <a:spcBef>
                <a:spcPts val="0"/>
              </a:spcBef>
              <a:spcAft>
                <a:spcPts val="2000"/>
              </a:spcAft>
              <a:buClrTx/>
              <a:buSzTx/>
              <a:buFont typeface="Arial" panose="020B0604020202020204" pitchFamily="34" charset="0"/>
              <a:buNone/>
              <a:tabLst/>
              <a:defRPr/>
            </a:pPr>
            <a:r>
              <a:rPr kumimoji="0" lang="en-US" sz="36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$14 Million </a:t>
            </a:r>
            <a:r>
              <a:rPr kumimoji="0" lang="en-US" sz="3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to Cities and Counties Each</a:t>
            </a:r>
            <a:endParaRPr kumimoji="0" lang="en-US" sz="3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13" name="TextBox 12"/>
          <p:cNvSpPr txBox="1"/>
          <p:nvPr/>
        </p:nvSpPr>
        <p:spPr>
          <a:xfrm>
            <a:off x="152401" y="4480799"/>
            <a:ext cx="8991598" cy="2195420"/>
          </a:xfrm>
          <a:prstGeom prst="rect">
            <a:avLst/>
          </a:prstGeom>
          <a:noFill/>
        </p:spPr>
        <p:txBody>
          <a:bodyPr wrap="square" lIns="91388" tIns="45694" rIns="91388" bIns="45694" rtlCol="0">
            <a:spAutoFit/>
          </a:bodyPr>
          <a:lstStyle>
            <a:defPPr>
              <a:defRPr lang="en-US"/>
            </a:defPPr>
            <a:lvl1pPr marL="571500" marR="0" lvl="0" indent="-571500" defTabSz="913793" fontAlgn="auto">
              <a:lnSpc>
                <a:spcPct val="100000"/>
              </a:lnSpc>
              <a:spcBef>
                <a:spcPts val="0"/>
              </a:spcBef>
              <a:spcAft>
                <a:spcPts val="4800"/>
              </a:spcAft>
              <a:buClrTx/>
              <a:buSzTx/>
              <a:buFont typeface="Arial" panose="020B0604020202020204" pitchFamily="34" charset="0"/>
              <a:buChar char="•"/>
              <a:tabLst/>
              <a:defRPr kumimoji="0" sz="3600" b="1" i="0" u="none" strike="noStrike" cap="none" spc="0" normalizeH="0" baseline="0">
                <a:ln>
                  <a:noFill/>
                </a:ln>
                <a:solidFill>
                  <a:prstClr val="black"/>
                </a:solidFill>
                <a:effectLst/>
                <a:uLnTx/>
                <a:uFillTx/>
                <a:latin typeface="Arial Narrow" panose="020B0606020202030204" pitchFamily="34" charset="0"/>
                <a:cs typeface="Arial" panose="020B0604020202020204" pitchFamily="34" charset="0"/>
              </a:defRPr>
            </a:lvl1pPr>
          </a:lstStyle>
          <a:p>
            <a:pPr marL="0" marR="0" lvl="0" indent="0" algn="l" defTabSz="913793" rtl="0" eaLnBrk="1" fontAlgn="auto" latinLnBrk="0" hangingPunct="1">
              <a:lnSpc>
                <a:spcPct val="100000"/>
              </a:lnSpc>
              <a:spcBef>
                <a:spcPts val="0"/>
              </a:spcBef>
              <a:spcAft>
                <a:spcPts val="2000"/>
              </a:spcAft>
              <a:buClrTx/>
              <a:buSzTx/>
              <a:buFont typeface="Arial" panose="020B0604020202020204" pitchFamily="34" charset="0"/>
              <a:buNone/>
              <a:tabLst/>
              <a:defRPr/>
            </a:pPr>
            <a:r>
              <a:rPr kumimoji="0" lang="en-US" sz="2400" b="0" i="1"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“And we feel like we would like to invest and spend money to make the roads better so that they are safer, so that they are easier on the equipment, so that the volume of traffic can move more freely. The benefit of those things outweighs any increased costs.” </a:t>
            </a:r>
          </a:p>
          <a:p>
            <a:pPr marL="0" marR="0" lvl="0" indent="0" algn="r" defTabSz="913793" rtl="0" eaLnBrk="1" fontAlgn="auto" latinLnBrk="0" hangingPunct="1">
              <a:lnSpc>
                <a:spcPct val="100000"/>
              </a:lnSpc>
              <a:spcBef>
                <a:spcPts val="0"/>
              </a:spcBef>
              <a:spcAft>
                <a:spcPts val="2000"/>
              </a:spcAft>
              <a:buClrTx/>
              <a:buSzTx/>
              <a:buFont typeface="Arial" panose="020B0604020202020204" pitchFamily="34" charset="0"/>
              <a:buNone/>
              <a:tabLst/>
              <a:defRPr/>
            </a:pPr>
            <a:r>
              <a:rPr kumimoji="0" lang="en-US" sz="2400" b="0" i="1"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 Shannon Newton, Arkansas Trucking Association President</a:t>
            </a:r>
            <a:endParaRPr kumimoji="0" lang="en-US" sz="2400" b="1" i="1"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4" name="TextBox 13"/>
          <p:cNvSpPr txBox="1"/>
          <p:nvPr/>
        </p:nvSpPr>
        <p:spPr>
          <a:xfrm>
            <a:off x="0" y="74219"/>
            <a:ext cx="9144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Act 416</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Box 14"/>
          <p:cNvSpPr txBox="1"/>
          <p:nvPr/>
        </p:nvSpPr>
        <p:spPr>
          <a:xfrm>
            <a:off x="0" y="693534"/>
            <a:ext cx="9143999" cy="707834"/>
          </a:xfrm>
          <a:prstGeom prst="rect">
            <a:avLst/>
          </a:prstGeom>
          <a:noFill/>
        </p:spPr>
        <p:txBody>
          <a:bodyPr wrap="square" lIns="91388" tIns="45694" rIns="91388" bIns="45694" rtlCol="0">
            <a:spAutoFit/>
          </a:bodyPr>
          <a:lstStyle/>
          <a:p>
            <a:pPr marL="0" marR="0" lvl="0" indent="0" algn="ctr" defTabSz="913793" rtl="0" eaLnBrk="1" fontAlgn="auto" latinLnBrk="0" hangingPunct="1">
              <a:lnSpc>
                <a:spcPct val="100000"/>
              </a:lnSpc>
              <a:spcBef>
                <a:spcPts val="0"/>
              </a:spcBef>
              <a:spcAft>
                <a:spcPts val="4800"/>
              </a:spcAft>
              <a:buClrTx/>
              <a:buSzTx/>
              <a:buFontTx/>
              <a:buNone/>
              <a:tabLst/>
              <a:defRPr/>
            </a:pPr>
            <a:r>
              <a:rPr kumimoji="0" lang="en-US" sz="4000" b="1" i="0" u="sng"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Motor Fuel Taxes</a:t>
            </a:r>
          </a:p>
        </p:txBody>
      </p:sp>
    </p:spTree>
    <p:extLst>
      <p:ext uri="{BB962C8B-B14F-4D97-AF65-F5344CB8AC3E}">
        <p14:creationId xmlns:p14="http://schemas.microsoft.com/office/powerpoint/2010/main" val="2063079910"/>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descr="AHTD_PowerPoint_SlideTemplate_textpages_footer1.jpg"/>
          <p:cNvPicPr>
            <a:picLocks noChangeAspect="1"/>
          </p:cNvPicPr>
          <p:nvPr/>
        </p:nvPicPr>
        <p:blipFill>
          <a:blip r:embed="rId3" cstate="print"/>
          <a:stretch>
            <a:fillRect/>
          </a:stretch>
        </p:blipFill>
        <p:spPr>
          <a:xfrm>
            <a:off x="0" y="2"/>
            <a:ext cx="9144000" cy="651867"/>
          </a:xfrm>
          <a:prstGeom prst="rect">
            <a:avLst/>
          </a:prstGeom>
          <a:noFill/>
          <a:ln>
            <a:noFill/>
          </a:ln>
        </p:spPr>
      </p:pic>
      <p:cxnSp>
        <p:nvCxnSpPr>
          <p:cNvPr id="12" name="Straight Connector 11"/>
          <p:cNvCxnSpPr/>
          <p:nvPr/>
        </p:nvCxnSpPr>
        <p:spPr>
          <a:xfrm>
            <a:off x="0" y="685800"/>
            <a:ext cx="9144000"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10" name="TextBox 9"/>
          <p:cNvSpPr txBox="1"/>
          <p:nvPr/>
        </p:nvSpPr>
        <p:spPr>
          <a:xfrm>
            <a:off x="0" y="693534"/>
            <a:ext cx="9143999" cy="707834"/>
          </a:xfrm>
          <a:prstGeom prst="rect">
            <a:avLst/>
          </a:prstGeom>
          <a:noFill/>
        </p:spPr>
        <p:txBody>
          <a:bodyPr wrap="square" lIns="91388" tIns="45694" rIns="91388" bIns="45694" rtlCol="0">
            <a:spAutoFit/>
          </a:bodyPr>
          <a:lstStyle/>
          <a:p>
            <a:pPr marL="0" marR="0" lvl="0" indent="0" algn="ctr" defTabSz="913793" rtl="0" eaLnBrk="1" fontAlgn="auto" latinLnBrk="0" hangingPunct="1">
              <a:lnSpc>
                <a:spcPct val="100000"/>
              </a:lnSpc>
              <a:spcBef>
                <a:spcPts val="0"/>
              </a:spcBef>
              <a:spcAft>
                <a:spcPts val="4800"/>
              </a:spcAft>
              <a:buClrTx/>
              <a:buSzTx/>
              <a:buFontTx/>
              <a:buNone/>
              <a:tabLst/>
              <a:defRPr/>
            </a:pPr>
            <a:r>
              <a:rPr kumimoji="0" lang="en-US" sz="4000" b="1" i="0" u="sng"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Electric and </a:t>
            </a:r>
            <a:r>
              <a:rPr kumimoji="0" lang="en-US" sz="4000" b="1" i="0" u="sng"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Hybrid Vehicle Registration Fees</a:t>
            </a:r>
            <a:endParaRPr kumimoji="0" lang="en-US" sz="4000" b="1" i="0" u="sng"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45498"/>
            <a:ext cx="1186998" cy="442215"/>
          </a:xfrm>
          <a:prstGeom prst="rect">
            <a:avLst/>
          </a:prstGeom>
        </p:spPr>
      </p:pic>
      <p:sp>
        <p:nvSpPr>
          <p:cNvPr id="8" name="TextBox 7"/>
          <p:cNvSpPr txBox="1"/>
          <p:nvPr/>
        </p:nvSpPr>
        <p:spPr>
          <a:xfrm>
            <a:off x="-1" y="1462923"/>
            <a:ext cx="9143999" cy="2267235"/>
          </a:xfrm>
          <a:prstGeom prst="rect">
            <a:avLst/>
          </a:prstGeom>
          <a:noFill/>
        </p:spPr>
        <p:txBody>
          <a:bodyPr wrap="square" lIns="91388" tIns="45694" rIns="91388" bIns="45694" rtlCol="0">
            <a:spAutoFit/>
          </a:bodyPr>
          <a:lstStyle>
            <a:defPPr>
              <a:defRPr lang="en-US"/>
            </a:defPPr>
            <a:lvl1pPr marL="571500" marR="0" lvl="0" indent="-571500" defTabSz="913793" fontAlgn="auto">
              <a:lnSpc>
                <a:spcPct val="100000"/>
              </a:lnSpc>
              <a:spcBef>
                <a:spcPts val="0"/>
              </a:spcBef>
              <a:spcAft>
                <a:spcPts val="4800"/>
              </a:spcAft>
              <a:buClrTx/>
              <a:buSzTx/>
              <a:buFont typeface="Arial" panose="020B0604020202020204" pitchFamily="34" charset="0"/>
              <a:buChar char="•"/>
              <a:tabLst/>
              <a:defRPr kumimoji="0" sz="3600" b="1" i="0" u="none" strike="noStrike" cap="none" spc="0" normalizeH="0" baseline="0">
                <a:ln>
                  <a:noFill/>
                </a:ln>
                <a:solidFill>
                  <a:prstClr val="black"/>
                </a:solidFill>
                <a:effectLst/>
                <a:uLnTx/>
                <a:uFillTx/>
                <a:latin typeface="Arial Narrow" panose="020B0606020202030204" pitchFamily="34" charset="0"/>
                <a:cs typeface="Arial" panose="020B0604020202020204" pitchFamily="34" charset="0"/>
              </a:defRPr>
            </a:lvl1pPr>
          </a:lstStyle>
          <a:p>
            <a:pPr marL="0" marR="0" lvl="0" indent="0" algn="ctr" defTabSz="913793" rtl="0" eaLnBrk="1" fontAlgn="auto" latinLnBrk="0" hangingPunct="1">
              <a:lnSpc>
                <a:spcPct val="100000"/>
              </a:lnSpc>
              <a:spcBef>
                <a:spcPts val="0"/>
              </a:spcBef>
              <a:spcAft>
                <a:spcPts val="2000"/>
              </a:spcAft>
              <a:buClrTx/>
              <a:buSzTx/>
              <a:buFont typeface="Arial" panose="020B0604020202020204" pitchFamily="34" charset="0"/>
              <a:buNone/>
              <a:tabLst/>
              <a:defRPr/>
            </a:pPr>
            <a:r>
              <a:rPr kumimoji="0" lang="en-US" sz="32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  Electric Vehicles - $200 Registration Fee</a:t>
            </a:r>
          </a:p>
          <a:p>
            <a:pPr marL="0" marR="0" lvl="0" indent="0" algn="ctr" defTabSz="913793" rtl="0" eaLnBrk="1" fontAlgn="auto" latinLnBrk="0" hangingPunct="1">
              <a:lnSpc>
                <a:spcPct val="100000"/>
              </a:lnSpc>
              <a:spcBef>
                <a:spcPts val="0"/>
              </a:spcBef>
              <a:spcAft>
                <a:spcPts val="2000"/>
              </a:spcAft>
              <a:buClrTx/>
              <a:buSzTx/>
              <a:buFont typeface="Arial" panose="020B0604020202020204" pitchFamily="34" charset="0"/>
              <a:buNone/>
              <a:tabLst/>
              <a:defRPr/>
            </a:pPr>
            <a:r>
              <a:rPr kumimoji="0" lang="en-US" sz="32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Hybrid Vehicles - $100 Registration Fee</a:t>
            </a:r>
          </a:p>
          <a:p>
            <a:pPr marL="0" marR="0" lvl="0" indent="0" algn="ctr" defTabSz="913793" rtl="0" eaLnBrk="1" fontAlgn="auto" latinLnBrk="0" hangingPunct="1">
              <a:lnSpc>
                <a:spcPct val="100000"/>
              </a:lnSpc>
              <a:spcBef>
                <a:spcPts val="0"/>
              </a:spcBef>
              <a:spcAft>
                <a:spcPts val="2000"/>
              </a:spcAft>
              <a:buClrTx/>
              <a:buSzTx/>
              <a:buFont typeface="Arial" panose="020B0604020202020204" pitchFamily="34" charset="0"/>
              <a:buNone/>
              <a:tabLst/>
              <a:defRPr/>
            </a:pPr>
            <a:r>
              <a:rPr kumimoji="0" lang="en-US" sz="44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$2 Million </a:t>
            </a:r>
            <a:r>
              <a:rPr kumimoji="0" lang="en-US" sz="44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to A</a:t>
            </a:r>
            <a:r>
              <a:rPr kumimoji="0" lang="en-US" sz="3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R</a:t>
            </a:r>
            <a:r>
              <a:rPr kumimoji="0" lang="en-US" sz="44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DOT</a:t>
            </a:r>
            <a:endParaRPr kumimoji="0" lang="en-US" sz="4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4560" b="13382"/>
          <a:stretch/>
        </p:blipFill>
        <p:spPr>
          <a:xfrm>
            <a:off x="3176715" y="4038600"/>
            <a:ext cx="2790569" cy="2473079"/>
          </a:xfrm>
          <a:prstGeom prst="rect">
            <a:avLst/>
          </a:prstGeom>
          <a:ln w="19050">
            <a:solidFill>
              <a:schemeClr val="tx1"/>
            </a:solidFill>
          </a:ln>
        </p:spPr>
      </p:pic>
      <p:sp>
        <p:nvSpPr>
          <p:cNvPr id="13" name="TextBox 12"/>
          <p:cNvSpPr txBox="1"/>
          <p:nvPr/>
        </p:nvSpPr>
        <p:spPr>
          <a:xfrm>
            <a:off x="0" y="74219"/>
            <a:ext cx="9144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Act 416</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90945245"/>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9378</TotalTime>
  <Words>4514</Words>
  <Application>Microsoft Office PowerPoint</Application>
  <PresentationFormat>On-screen Show (4:3)</PresentationFormat>
  <Paragraphs>571</Paragraphs>
  <Slides>34</Slides>
  <Notes>34</Notes>
  <HiddenSlides>0</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34</vt:i4>
      </vt:variant>
    </vt:vector>
  </HeadingPairs>
  <TitlesOfParts>
    <vt:vector size="53" baseType="lpstr">
      <vt:lpstr>Arabic Typesetting</vt:lpstr>
      <vt:lpstr>Arial</vt:lpstr>
      <vt:lpstr>Arial Narrow</vt:lpstr>
      <vt:lpstr>Book Antiqua</vt:lpstr>
      <vt:lpstr>Calibri</vt:lpstr>
      <vt:lpstr>Calibri Light</vt:lpstr>
      <vt:lpstr>Courier New</vt:lpstr>
      <vt:lpstr>Georgia</vt:lpstr>
      <vt:lpstr>Symbol</vt:lpstr>
      <vt:lpstr>Times New Roman</vt:lpstr>
      <vt:lpstr>Wingdings</vt:lpstr>
      <vt:lpstr>Office Theme</vt:lpstr>
      <vt:lpstr>3_Office Theme</vt:lpstr>
      <vt:lpstr>2_Office Theme</vt:lpstr>
      <vt:lpstr>2_Custom Design</vt:lpstr>
      <vt:lpstr>5_Office Theme</vt:lpstr>
      <vt:lpstr>7_Office Theme</vt:lpstr>
      <vt:lpstr>4_Office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AHTD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Sides, Krista</dc:creator>
  <cp:lastModifiedBy>Thornton, Kevin D.</cp:lastModifiedBy>
  <cp:revision>334</cp:revision>
  <cp:lastPrinted>2019-08-13T18:04:25Z</cp:lastPrinted>
  <dcterms:created xsi:type="dcterms:W3CDTF">2018-11-29T19:56:37Z</dcterms:created>
  <dcterms:modified xsi:type="dcterms:W3CDTF">2019-08-13T21:07:09Z</dcterms:modified>
</cp:coreProperties>
</file>